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61" r:id="rId5"/>
    <p:sldId id="262" r:id="rId6"/>
    <p:sldId id="264" r:id="rId7"/>
    <p:sldId id="265" r:id="rId8"/>
    <p:sldId id="263" r:id="rId9"/>
    <p:sldId id="266" r:id="rId10"/>
    <p:sldId id="267" r:id="rId11"/>
    <p:sldId id="268" r:id="rId12"/>
    <p:sldId id="270" r:id="rId13"/>
    <p:sldId id="269" r:id="rId14"/>
    <p:sldId id="271" r:id="rId15"/>
    <p:sldId id="272" r:id="rId16"/>
  </p:sldIdLst>
  <p:sldSz cx="6858000" cy="9144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2491" y="-62"/>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14350" y="2840568"/>
            <a:ext cx="5829300" cy="1960033"/>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091ED654-3304-4547-86C4-FC0A7FA5B6E7}" type="datetimeFigureOut">
              <a:rPr lang="es-MX" smtClean="0"/>
              <a:t>13/03/2018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1AD43BD-9439-4087-885F-9201AC70ED4B}" type="slidenum">
              <a:rPr lang="es-MX" smtClean="0"/>
              <a:t>‹Nº›</a:t>
            </a:fld>
            <a:endParaRPr lang="es-MX"/>
          </a:p>
        </p:txBody>
      </p:sp>
    </p:spTree>
    <p:extLst>
      <p:ext uri="{BB962C8B-B14F-4D97-AF65-F5344CB8AC3E}">
        <p14:creationId xmlns:p14="http://schemas.microsoft.com/office/powerpoint/2010/main" val="2630793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091ED654-3304-4547-86C4-FC0A7FA5B6E7}" type="datetimeFigureOut">
              <a:rPr lang="es-MX" smtClean="0"/>
              <a:t>13/03/2018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1AD43BD-9439-4087-885F-9201AC70ED4B}" type="slidenum">
              <a:rPr lang="es-MX" smtClean="0"/>
              <a:t>‹Nº›</a:t>
            </a:fld>
            <a:endParaRPr lang="es-MX"/>
          </a:p>
        </p:txBody>
      </p:sp>
    </p:spTree>
    <p:extLst>
      <p:ext uri="{BB962C8B-B14F-4D97-AF65-F5344CB8AC3E}">
        <p14:creationId xmlns:p14="http://schemas.microsoft.com/office/powerpoint/2010/main" val="1639815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3729037" y="488951"/>
            <a:ext cx="1157288" cy="10401300"/>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257175" y="488951"/>
            <a:ext cx="3357563" cy="104013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091ED654-3304-4547-86C4-FC0A7FA5B6E7}" type="datetimeFigureOut">
              <a:rPr lang="es-MX" smtClean="0"/>
              <a:t>13/03/2018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1AD43BD-9439-4087-885F-9201AC70ED4B}" type="slidenum">
              <a:rPr lang="es-MX" smtClean="0"/>
              <a:t>‹Nº›</a:t>
            </a:fld>
            <a:endParaRPr lang="es-MX"/>
          </a:p>
        </p:txBody>
      </p:sp>
    </p:spTree>
    <p:extLst>
      <p:ext uri="{BB962C8B-B14F-4D97-AF65-F5344CB8AC3E}">
        <p14:creationId xmlns:p14="http://schemas.microsoft.com/office/powerpoint/2010/main" val="468864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091ED654-3304-4547-86C4-FC0A7FA5B6E7}" type="datetimeFigureOut">
              <a:rPr lang="es-MX" smtClean="0"/>
              <a:t>13/03/2018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1AD43BD-9439-4087-885F-9201AC70ED4B}" type="slidenum">
              <a:rPr lang="es-MX" smtClean="0"/>
              <a:t>‹Nº›</a:t>
            </a:fld>
            <a:endParaRPr lang="es-MX"/>
          </a:p>
        </p:txBody>
      </p:sp>
    </p:spTree>
    <p:extLst>
      <p:ext uri="{BB962C8B-B14F-4D97-AF65-F5344CB8AC3E}">
        <p14:creationId xmlns:p14="http://schemas.microsoft.com/office/powerpoint/2010/main" val="2687526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41735" y="5875867"/>
            <a:ext cx="5829300" cy="1816100"/>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91ED654-3304-4547-86C4-FC0A7FA5B6E7}" type="datetimeFigureOut">
              <a:rPr lang="es-MX" smtClean="0"/>
              <a:t>13/03/2018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1AD43BD-9439-4087-885F-9201AC70ED4B}" type="slidenum">
              <a:rPr lang="es-MX" smtClean="0"/>
              <a:t>‹Nº›</a:t>
            </a:fld>
            <a:endParaRPr lang="es-MX"/>
          </a:p>
        </p:txBody>
      </p:sp>
    </p:spTree>
    <p:extLst>
      <p:ext uri="{BB962C8B-B14F-4D97-AF65-F5344CB8AC3E}">
        <p14:creationId xmlns:p14="http://schemas.microsoft.com/office/powerpoint/2010/main" val="2280341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091ED654-3304-4547-86C4-FC0A7FA5B6E7}" type="datetimeFigureOut">
              <a:rPr lang="es-MX" smtClean="0"/>
              <a:t>13/03/2018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C1AD43BD-9439-4087-885F-9201AC70ED4B}" type="slidenum">
              <a:rPr lang="es-MX" smtClean="0"/>
              <a:t>‹Nº›</a:t>
            </a:fld>
            <a:endParaRPr lang="es-MX"/>
          </a:p>
        </p:txBody>
      </p:sp>
    </p:spTree>
    <p:extLst>
      <p:ext uri="{BB962C8B-B14F-4D97-AF65-F5344CB8AC3E}">
        <p14:creationId xmlns:p14="http://schemas.microsoft.com/office/powerpoint/2010/main" val="811700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6184"/>
            <a:ext cx="6172200" cy="1524000"/>
          </a:xfr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091ED654-3304-4547-86C4-FC0A7FA5B6E7}" type="datetimeFigureOut">
              <a:rPr lang="es-MX" smtClean="0"/>
              <a:t>13/03/2018</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C1AD43BD-9439-4087-885F-9201AC70ED4B}" type="slidenum">
              <a:rPr lang="es-MX" smtClean="0"/>
              <a:t>‹Nº›</a:t>
            </a:fld>
            <a:endParaRPr lang="es-MX"/>
          </a:p>
        </p:txBody>
      </p:sp>
    </p:spTree>
    <p:extLst>
      <p:ext uri="{BB962C8B-B14F-4D97-AF65-F5344CB8AC3E}">
        <p14:creationId xmlns:p14="http://schemas.microsoft.com/office/powerpoint/2010/main" val="2122387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091ED654-3304-4547-86C4-FC0A7FA5B6E7}" type="datetimeFigureOut">
              <a:rPr lang="es-MX" smtClean="0"/>
              <a:t>13/03/2018</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C1AD43BD-9439-4087-885F-9201AC70ED4B}" type="slidenum">
              <a:rPr lang="es-MX" smtClean="0"/>
              <a:t>‹Nº›</a:t>
            </a:fld>
            <a:endParaRPr lang="es-MX"/>
          </a:p>
        </p:txBody>
      </p:sp>
    </p:spTree>
    <p:extLst>
      <p:ext uri="{BB962C8B-B14F-4D97-AF65-F5344CB8AC3E}">
        <p14:creationId xmlns:p14="http://schemas.microsoft.com/office/powerpoint/2010/main" val="1105453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91ED654-3304-4547-86C4-FC0A7FA5B6E7}" type="datetimeFigureOut">
              <a:rPr lang="es-MX" smtClean="0"/>
              <a:t>13/03/2018</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C1AD43BD-9439-4087-885F-9201AC70ED4B}" type="slidenum">
              <a:rPr lang="es-MX" smtClean="0"/>
              <a:t>‹Nº›</a:t>
            </a:fld>
            <a:endParaRPr lang="es-MX"/>
          </a:p>
        </p:txBody>
      </p:sp>
    </p:spTree>
    <p:extLst>
      <p:ext uri="{BB962C8B-B14F-4D97-AF65-F5344CB8AC3E}">
        <p14:creationId xmlns:p14="http://schemas.microsoft.com/office/powerpoint/2010/main" val="689220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4067"/>
            <a:ext cx="2256235" cy="154940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91ED654-3304-4547-86C4-FC0A7FA5B6E7}" type="datetimeFigureOut">
              <a:rPr lang="es-MX" smtClean="0"/>
              <a:t>13/03/2018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C1AD43BD-9439-4087-885F-9201AC70ED4B}" type="slidenum">
              <a:rPr lang="es-MX" smtClean="0"/>
              <a:t>‹Nº›</a:t>
            </a:fld>
            <a:endParaRPr lang="es-MX"/>
          </a:p>
        </p:txBody>
      </p:sp>
    </p:spTree>
    <p:extLst>
      <p:ext uri="{BB962C8B-B14F-4D97-AF65-F5344CB8AC3E}">
        <p14:creationId xmlns:p14="http://schemas.microsoft.com/office/powerpoint/2010/main" val="2222535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344216" y="6400800"/>
            <a:ext cx="4114800" cy="755651"/>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91ED654-3304-4547-86C4-FC0A7FA5B6E7}" type="datetimeFigureOut">
              <a:rPr lang="es-MX" smtClean="0"/>
              <a:t>13/03/2018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C1AD43BD-9439-4087-885F-9201AC70ED4B}" type="slidenum">
              <a:rPr lang="es-MX" smtClean="0"/>
              <a:t>‹Nº›</a:t>
            </a:fld>
            <a:endParaRPr lang="es-MX"/>
          </a:p>
        </p:txBody>
      </p:sp>
    </p:spTree>
    <p:extLst>
      <p:ext uri="{BB962C8B-B14F-4D97-AF65-F5344CB8AC3E}">
        <p14:creationId xmlns:p14="http://schemas.microsoft.com/office/powerpoint/2010/main" val="3448842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091ED654-3304-4547-86C4-FC0A7FA5B6E7}" type="datetimeFigureOut">
              <a:rPr lang="es-MX" smtClean="0"/>
              <a:t>13/03/2018</a:t>
            </a:fld>
            <a:endParaRPr lang="es-MX"/>
          </a:p>
        </p:txBody>
      </p:sp>
      <p:sp>
        <p:nvSpPr>
          <p:cNvPr id="5" name="4 Marcador de pie de página"/>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C1AD43BD-9439-4087-885F-9201AC70ED4B}" type="slidenum">
              <a:rPr lang="es-MX" smtClean="0"/>
              <a:t>‹Nº›</a:t>
            </a:fld>
            <a:endParaRPr lang="es-MX"/>
          </a:p>
        </p:txBody>
      </p:sp>
    </p:spTree>
    <p:extLst>
      <p:ext uri="{BB962C8B-B14F-4D97-AF65-F5344CB8AC3E}">
        <p14:creationId xmlns:p14="http://schemas.microsoft.com/office/powerpoint/2010/main" val="22729953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5223" y="246025"/>
            <a:ext cx="1199503" cy="704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CuadroTexto"/>
          <p:cNvSpPr txBox="1"/>
          <p:nvPr/>
        </p:nvSpPr>
        <p:spPr>
          <a:xfrm>
            <a:off x="260648" y="246025"/>
            <a:ext cx="5256584" cy="1015663"/>
          </a:xfrm>
          <a:prstGeom prst="rect">
            <a:avLst/>
          </a:prstGeom>
          <a:noFill/>
        </p:spPr>
        <p:txBody>
          <a:bodyPr wrap="square" rtlCol="0">
            <a:spAutoFit/>
          </a:bodyPr>
          <a:lstStyle/>
          <a:p>
            <a:r>
              <a:rPr lang="es-MX" sz="3000" dirty="0" smtClean="0">
                <a:latin typeface="Arial Black" pitchFamily="34" charset="0"/>
                <a:cs typeface="Aharoni" pitchFamily="2" charset="-79"/>
              </a:rPr>
              <a:t>Olla Revolvedora Portátil .50 m3 </a:t>
            </a:r>
            <a:endParaRPr lang="es-MX" sz="3000" dirty="0">
              <a:latin typeface="Arial Black" pitchFamily="34" charset="0"/>
              <a:cs typeface="Aharoni" pitchFamily="2" charset="-79"/>
            </a:endParaRPr>
          </a:p>
        </p:txBody>
      </p:sp>
      <p:sp>
        <p:nvSpPr>
          <p:cNvPr id="5" name="4 Rectángulo"/>
          <p:cNvSpPr/>
          <p:nvPr/>
        </p:nvSpPr>
        <p:spPr>
          <a:xfrm>
            <a:off x="477477" y="5753323"/>
            <a:ext cx="5978274" cy="2893100"/>
          </a:xfrm>
          <a:prstGeom prst="rect">
            <a:avLst/>
          </a:prstGeom>
        </p:spPr>
        <p:txBody>
          <a:bodyPr wrap="square">
            <a:spAutoFit/>
          </a:bodyPr>
          <a:lstStyle/>
          <a:p>
            <a:pPr lvl="0" fontAlgn="base">
              <a:spcBef>
                <a:spcPct val="0"/>
              </a:spcBef>
              <a:spcAft>
                <a:spcPct val="0"/>
              </a:spcAft>
            </a:pPr>
            <a:r>
              <a:rPr lang="es-ES" sz="1400" dirty="0" smtClean="0">
                <a:solidFill>
                  <a:prstClr val="black"/>
                </a:solidFill>
                <a:latin typeface="Arial" pitchFamily="34" charset="0"/>
                <a:cs typeface="Arial" pitchFamily="34" charset="0"/>
              </a:rPr>
              <a:t>Principales </a:t>
            </a:r>
            <a:r>
              <a:rPr lang="es-ES" sz="1400" dirty="0">
                <a:solidFill>
                  <a:prstClr val="black"/>
                </a:solidFill>
                <a:latin typeface="Arial" pitchFamily="34" charset="0"/>
                <a:cs typeface="Arial" pitchFamily="34" charset="0"/>
              </a:rPr>
              <a:t>especificaciones técnicas: </a:t>
            </a:r>
            <a:endParaRPr lang="es-ES" sz="1400" dirty="0" smtClean="0">
              <a:solidFill>
                <a:prstClr val="black"/>
              </a:solidFill>
              <a:latin typeface="Arial" pitchFamily="34" charset="0"/>
              <a:cs typeface="Arial" pitchFamily="34" charset="0"/>
            </a:endParaRPr>
          </a:p>
          <a:p>
            <a:pPr lvl="0" fontAlgn="base">
              <a:spcBef>
                <a:spcPct val="0"/>
              </a:spcBef>
              <a:spcAft>
                <a:spcPct val="0"/>
              </a:spcAft>
            </a:pPr>
            <a:r>
              <a:rPr lang="es-ES" sz="1400" dirty="0" smtClean="0">
                <a:solidFill>
                  <a:prstClr val="black"/>
                </a:solidFill>
                <a:latin typeface="Arial" pitchFamily="34" charset="0"/>
                <a:cs typeface="Arial" pitchFamily="34" charset="0"/>
              </a:rPr>
              <a:t>Modelo      </a:t>
            </a:r>
            <a:r>
              <a:rPr lang="es-ES" sz="1400" b="1" dirty="0" smtClean="0">
                <a:solidFill>
                  <a:prstClr val="black"/>
                </a:solidFill>
                <a:latin typeface="Arial" pitchFamily="34" charset="0"/>
                <a:cs typeface="Arial" pitchFamily="34" charset="0"/>
              </a:rPr>
              <a:t>OLLA REVOLVEDORA .50 m3</a:t>
            </a:r>
          </a:p>
          <a:p>
            <a:pPr lvl="0" fontAlgn="base">
              <a:spcBef>
                <a:spcPct val="0"/>
              </a:spcBef>
              <a:spcAft>
                <a:spcPct val="0"/>
              </a:spcAft>
            </a:pPr>
            <a:r>
              <a:rPr lang="es-ES" sz="1400" dirty="0" smtClean="0">
                <a:solidFill>
                  <a:prstClr val="black"/>
                </a:solidFill>
                <a:latin typeface="Arial" pitchFamily="34" charset="0"/>
                <a:cs typeface="Arial" pitchFamily="34" charset="0"/>
              </a:rPr>
              <a:t>Capacidad </a:t>
            </a:r>
            <a:r>
              <a:rPr lang="es-ES" sz="1400" dirty="0">
                <a:solidFill>
                  <a:prstClr val="black"/>
                </a:solidFill>
                <a:latin typeface="Arial" pitchFamily="34" charset="0"/>
                <a:cs typeface="Arial" pitchFamily="34" charset="0"/>
              </a:rPr>
              <a:t>de descarga </a:t>
            </a:r>
            <a:r>
              <a:rPr lang="es-ES" sz="1400" b="1" dirty="0">
                <a:solidFill>
                  <a:prstClr val="black"/>
                </a:solidFill>
                <a:latin typeface="Arial" pitchFamily="34" charset="0"/>
                <a:cs typeface="Arial" pitchFamily="34" charset="0"/>
              </a:rPr>
              <a:t>(L) 500 </a:t>
            </a:r>
            <a:r>
              <a:rPr lang="es-ES" sz="1400" dirty="0">
                <a:solidFill>
                  <a:prstClr val="black"/>
                </a:solidFill>
                <a:latin typeface="Arial" pitchFamily="34" charset="0"/>
                <a:cs typeface="Arial" pitchFamily="34" charset="0"/>
              </a:rPr>
              <a:t>Capacidad de carga </a:t>
            </a:r>
            <a:r>
              <a:rPr lang="es-ES" sz="1400" b="1" dirty="0">
                <a:solidFill>
                  <a:prstClr val="black"/>
                </a:solidFill>
                <a:latin typeface="Arial" pitchFamily="34" charset="0"/>
                <a:cs typeface="Arial" pitchFamily="34" charset="0"/>
              </a:rPr>
              <a:t>(L) </a:t>
            </a:r>
            <a:r>
              <a:rPr lang="es-ES" sz="1400" b="1" dirty="0" smtClean="0">
                <a:solidFill>
                  <a:prstClr val="black"/>
                </a:solidFill>
                <a:latin typeface="Arial" pitchFamily="34" charset="0"/>
                <a:cs typeface="Arial" pitchFamily="34" charset="0"/>
              </a:rPr>
              <a:t>800</a:t>
            </a:r>
          </a:p>
          <a:p>
            <a:pPr lvl="0" fontAlgn="base">
              <a:spcBef>
                <a:spcPct val="0"/>
              </a:spcBef>
              <a:spcAft>
                <a:spcPct val="0"/>
              </a:spcAft>
            </a:pPr>
            <a:r>
              <a:rPr lang="es-ES" sz="1400" dirty="0" smtClean="0">
                <a:solidFill>
                  <a:prstClr val="black"/>
                </a:solidFill>
                <a:latin typeface="Arial" pitchFamily="34" charset="0"/>
                <a:cs typeface="Arial" pitchFamily="34" charset="0"/>
              </a:rPr>
              <a:t>Productividad </a:t>
            </a:r>
            <a:r>
              <a:rPr lang="es-ES" sz="1400" b="1" dirty="0">
                <a:solidFill>
                  <a:prstClr val="black"/>
                </a:solidFill>
                <a:latin typeface="Arial" pitchFamily="34" charset="0"/>
                <a:cs typeface="Arial" pitchFamily="34" charset="0"/>
              </a:rPr>
              <a:t>(m3 / h) 20-22 </a:t>
            </a:r>
            <a:endParaRPr lang="es-ES" sz="1400" b="1" dirty="0" smtClean="0">
              <a:solidFill>
                <a:prstClr val="black"/>
              </a:solidFill>
              <a:latin typeface="Arial" pitchFamily="34" charset="0"/>
              <a:cs typeface="Arial" pitchFamily="34" charset="0"/>
            </a:endParaRPr>
          </a:p>
          <a:p>
            <a:pPr lvl="0" fontAlgn="base">
              <a:spcBef>
                <a:spcPct val="0"/>
              </a:spcBef>
              <a:spcAft>
                <a:spcPct val="0"/>
              </a:spcAft>
            </a:pPr>
            <a:r>
              <a:rPr lang="es-ES" sz="1400" dirty="0" smtClean="0">
                <a:solidFill>
                  <a:prstClr val="black"/>
                </a:solidFill>
                <a:latin typeface="Arial" pitchFamily="34" charset="0"/>
                <a:cs typeface="Arial" pitchFamily="34" charset="0"/>
              </a:rPr>
              <a:t>Tamaño </a:t>
            </a:r>
            <a:r>
              <a:rPr lang="es-ES" sz="1400" dirty="0">
                <a:solidFill>
                  <a:prstClr val="black"/>
                </a:solidFill>
                <a:latin typeface="Arial" pitchFamily="34" charset="0"/>
                <a:cs typeface="Arial" pitchFamily="34" charset="0"/>
              </a:rPr>
              <a:t>máximo de agregado </a:t>
            </a:r>
            <a:r>
              <a:rPr lang="es-ES" sz="1400" b="1" dirty="0">
                <a:solidFill>
                  <a:prstClr val="black"/>
                </a:solidFill>
                <a:latin typeface="Arial" pitchFamily="34" charset="0"/>
                <a:cs typeface="Arial" pitchFamily="34" charset="0"/>
              </a:rPr>
              <a:t>(mm) 80 </a:t>
            </a:r>
            <a:endParaRPr lang="es-ES" sz="1400" b="1" dirty="0" smtClean="0">
              <a:solidFill>
                <a:prstClr val="black"/>
              </a:solidFill>
              <a:latin typeface="Arial" pitchFamily="34" charset="0"/>
              <a:cs typeface="Arial" pitchFamily="34" charset="0"/>
            </a:endParaRPr>
          </a:p>
          <a:p>
            <a:pPr lvl="0" fontAlgn="base">
              <a:spcBef>
                <a:spcPct val="0"/>
              </a:spcBef>
              <a:spcAft>
                <a:spcPct val="0"/>
              </a:spcAft>
            </a:pPr>
            <a:r>
              <a:rPr lang="es-ES" sz="1400" dirty="0" smtClean="0">
                <a:solidFill>
                  <a:prstClr val="black"/>
                </a:solidFill>
                <a:latin typeface="Arial" pitchFamily="34" charset="0"/>
                <a:cs typeface="Arial" pitchFamily="34" charset="0"/>
              </a:rPr>
              <a:t>Hopper Lifting  </a:t>
            </a:r>
            <a:r>
              <a:rPr lang="es-ES" sz="1400" b="1" dirty="0" smtClean="0">
                <a:solidFill>
                  <a:prstClr val="black"/>
                </a:solidFill>
                <a:latin typeface="Arial" pitchFamily="34" charset="0"/>
                <a:cs typeface="Arial" pitchFamily="34" charset="0"/>
              </a:rPr>
              <a:t>Pistones de </a:t>
            </a:r>
            <a:r>
              <a:rPr lang="es-ES" sz="1400" b="1" dirty="0" err="1" smtClean="0">
                <a:solidFill>
                  <a:prstClr val="black"/>
                </a:solidFill>
                <a:latin typeface="Arial" pitchFamily="34" charset="0"/>
                <a:cs typeface="Arial" pitchFamily="34" charset="0"/>
              </a:rPr>
              <a:t>Elevacion</a:t>
            </a:r>
            <a:r>
              <a:rPr lang="es-ES" sz="1400" b="1" dirty="0" smtClean="0">
                <a:solidFill>
                  <a:prstClr val="black"/>
                </a:solidFill>
                <a:latin typeface="Arial" pitchFamily="34" charset="0"/>
                <a:cs typeface="Arial" pitchFamily="34" charset="0"/>
              </a:rPr>
              <a:t>  </a:t>
            </a:r>
          </a:p>
          <a:p>
            <a:pPr lvl="0" fontAlgn="base">
              <a:spcBef>
                <a:spcPct val="0"/>
              </a:spcBef>
              <a:spcAft>
                <a:spcPct val="0"/>
              </a:spcAft>
            </a:pPr>
            <a:r>
              <a:rPr lang="es-ES" sz="1400" dirty="0" smtClean="0">
                <a:solidFill>
                  <a:prstClr val="black"/>
                </a:solidFill>
                <a:latin typeface="Arial" pitchFamily="34" charset="0"/>
                <a:cs typeface="Arial" pitchFamily="34" charset="0"/>
              </a:rPr>
              <a:t>Motor </a:t>
            </a:r>
            <a:r>
              <a:rPr lang="es-ES" sz="1400" dirty="0">
                <a:solidFill>
                  <a:prstClr val="black"/>
                </a:solidFill>
                <a:latin typeface="Arial" pitchFamily="34" charset="0"/>
                <a:cs typeface="Arial" pitchFamily="34" charset="0"/>
              </a:rPr>
              <a:t>diesel </a:t>
            </a:r>
            <a:r>
              <a:rPr lang="es-ES" sz="1400" dirty="0" err="1">
                <a:solidFill>
                  <a:prstClr val="black"/>
                </a:solidFill>
                <a:latin typeface="Arial" pitchFamily="34" charset="0"/>
                <a:cs typeface="Arial" pitchFamily="34" charset="0"/>
              </a:rPr>
              <a:t>Yanmar</a:t>
            </a:r>
            <a:r>
              <a:rPr lang="es-ES" sz="1400" dirty="0">
                <a:solidFill>
                  <a:prstClr val="black"/>
                </a:solidFill>
                <a:latin typeface="Arial" pitchFamily="34" charset="0"/>
                <a:cs typeface="Arial" pitchFamily="34" charset="0"/>
              </a:rPr>
              <a:t> Potencia del motor diesel </a:t>
            </a:r>
            <a:r>
              <a:rPr lang="es-ES" sz="1400" b="1" dirty="0">
                <a:solidFill>
                  <a:prstClr val="black"/>
                </a:solidFill>
                <a:latin typeface="Arial" pitchFamily="34" charset="0"/>
                <a:cs typeface="Arial" pitchFamily="34" charset="0"/>
              </a:rPr>
              <a:t>(</a:t>
            </a:r>
            <a:r>
              <a:rPr lang="es-ES" sz="1400" b="1" dirty="0" err="1">
                <a:solidFill>
                  <a:prstClr val="black"/>
                </a:solidFill>
                <a:latin typeface="Arial" pitchFamily="34" charset="0"/>
                <a:cs typeface="Arial" pitchFamily="34" charset="0"/>
              </a:rPr>
              <a:t>kw</a:t>
            </a:r>
            <a:r>
              <a:rPr lang="es-ES" sz="1400" b="1" dirty="0">
                <a:solidFill>
                  <a:prstClr val="black"/>
                </a:solidFill>
                <a:latin typeface="Arial" pitchFamily="34" charset="0"/>
                <a:cs typeface="Arial" pitchFamily="34" charset="0"/>
              </a:rPr>
              <a:t>) 13.2 </a:t>
            </a:r>
            <a:endParaRPr lang="es-ES" sz="1400" b="1" dirty="0" smtClean="0">
              <a:solidFill>
                <a:prstClr val="black"/>
              </a:solidFill>
              <a:latin typeface="Arial" pitchFamily="34" charset="0"/>
              <a:cs typeface="Arial" pitchFamily="34" charset="0"/>
            </a:endParaRPr>
          </a:p>
          <a:p>
            <a:pPr lvl="0" fontAlgn="base">
              <a:spcBef>
                <a:spcPct val="0"/>
              </a:spcBef>
              <a:spcAft>
                <a:spcPct val="0"/>
              </a:spcAft>
            </a:pPr>
            <a:r>
              <a:rPr lang="es-ES" sz="1400" dirty="0" smtClean="0">
                <a:solidFill>
                  <a:prstClr val="black"/>
                </a:solidFill>
                <a:latin typeface="Arial" pitchFamily="34" charset="0"/>
                <a:cs typeface="Arial" pitchFamily="34" charset="0"/>
              </a:rPr>
              <a:t>Potencia </a:t>
            </a:r>
            <a:r>
              <a:rPr lang="es-ES" sz="1400" dirty="0">
                <a:solidFill>
                  <a:prstClr val="black"/>
                </a:solidFill>
                <a:latin typeface="Arial" pitchFamily="34" charset="0"/>
                <a:cs typeface="Arial" pitchFamily="34" charset="0"/>
              </a:rPr>
              <a:t>de la bomba de agua </a:t>
            </a:r>
            <a:r>
              <a:rPr lang="es-ES" sz="1400" b="1" dirty="0">
                <a:solidFill>
                  <a:prstClr val="black"/>
                </a:solidFill>
                <a:latin typeface="Arial" pitchFamily="34" charset="0"/>
                <a:cs typeface="Arial" pitchFamily="34" charset="0"/>
              </a:rPr>
              <a:t>(</a:t>
            </a:r>
            <a:r>
              <a:rPr lang="es-ES" sz="1400" b="1" dirty="0" err="1">
                <a:solidFill>
                  <a:prstClr val="black"/>
                </a:solidFill>
                <a:latin typeface="Arial" pitchFamily="34" charset="0"/>
                <a:cs typeface="Arial" pitchFamily="34" charset="0"/>
              </a:rPr>
              <a:t>kw</a:t>
            </a:r>
            <a:r>
              <a:rPr lang="es-ES" sz="1400" b="1" dirty="0">
                <a:solidFill>
                  <a:prstClr val="black"/>
                </a:solidFill>
                <a:latin typeface="Arial" pitchFamily="34" charset="0"/>
                <a:cs typeface="Arial" pitchFamily="34" charset="0"/>
              </a:rPr>
              <a:t>) 2.2-3 </a:t>
            </a:r>
            <a:r>
              <a:rPr lang="es-ES" sz="1400" dirty="0">
                <a:solidFill>
                  <a:prstClr val="black"/>
                </a:solidFill>
                <a:latin typeface="Arial" pitchFamily="34" charset="0"/>
                <a:cs typeface="Arial" pitchFamily="34" charset="0"/>
              </a:rPr>
              <a:t>Precisión de suministro de agua Error≤</a:t>
            </a:r>
            <a:r>
              <a:rPr lang="es-ES" sz="1400" dirty="0" smtClean="0">
                <a:solidFill>
                  <a:prstClr val="black"/>
                </a:solidFill>
                <a:latin typeface="Arial" pitchFamily="34" charset="0"/>
                <a:cs typeface="Arial" pitchFamily="34" charset="0"/>
              </a:rPr>
              <a:t>2%</a:t>
            </a:r>
          </a:p>
          <a:p>
            <a:pPr lvl="0" fontAlgn="base">
              <a:spcBef>
                <a:spcPct val="0"/>
              </a:spcBef>
              <a:spcAft>
                <a:spcPct val="0"/>
              </a:spcAft>
            </a:pPr>
            <a:r>
              <a:rPr lang="es-ES" sz="1400" dirty="0" smtClean="0">
                <a:solidFill>
                  <a:prstClr val="black"/>
                </a:solidFill>
                <a:latin typeface="Arial" pitchFamily="34" charset="0"/>
                <a:cs typeface="Arial" pitchFamily="34" charset="0"/>
              </a:rPr>
              <a:t>Tamaño </a:t>
            </a:r>
            <a:r>
              <a:rPr lang="es-ES" sz="1400" dirty="0">
                <a:solidFill>
                  <a:prstClr val="black"/>
                </a:solidFill>
                <a:latin typeface="Arial" pitchFamily="34" charset="0"/>
                <a:cs typeface="Arial" pitchFamily="34" charset="0"/>
              </a:rPr>
              <a:t>de los neumáticos </a:t>
            </a:r>
            <a:r>
              <a:rPr lang="es-ES" sz="1400" b="1" dirty="0" smtClean="0">
                <a:solidFill>
                  <a:prstClr val="black"/>
                </a:solidFill>
                <a:latin typeface="Arial" pitchFamily="34" charset="0"/>
                <a:cs typeface="Arial" pitchFamily="34" charset="0"/>
              </a:rPr>
              <a:t>7.50-16</a:t>
            </a:r>
          </a:p>
          <a:p>
            <a:pPr lvl="0" fontAlgn="base">
              <a:spcBef>
                <a:spcPct val="0"/>
              </a:spcBef>
              <a:spcAft>
                <a:spcPct val="0"/>
              </a:spcAft>
            </a:pPr>
            <a:r>
              <a:rPr lang="es-ES" sz="1400" dirty="0" smtClean="0">
                <a:solidFill>
                  <a:prstClr val="black"/>
                </a:solidFill>
                <a:latin typeface="Arial" pitchFamily="34" charset="0"/>
                <a:cs typeface="Arial" pitchFamily="34" charset="0"/>
              </a:rPr>
              <a:t>Velocidad </a:t>
            </a:r>
            <a:r>
              <a:rPr lang="es-ES" sz="1400" dirty="0">
                <a:solidFill>
                  <a:prstClr val="black"/>
                </a:solidFill>
                <a:latin typeface="Arial" pitchFamily="34" charset="0"/>
                <a:cs typeface="Arial" pitchFamily="34" charset="0"/>
              </a:rPr>
              <a:t>de mezclado del tambor </a:t>
            </a:r>
            <a:r>
              <a:rPr lang="es-ES" sz="1400" b="1" dirty="0">
                <a:solidFill>
                  <a:prstClr val="black"/>
                </a:solidFill>
                <a:latin typeface="Arial" pitchFamily="34" charset="0"/>
                <a:cs typeface="Arial" pitchFamily="34" charset="0"/>
              </a:rPr>
              <a:t>(RPM) 13-15 </a:t>
            </a:r>
            <a:endParaRPr lang="es-ES" sz="1400" b="1" dirty="0" smtClean="0">
              <a:solidFill>
                <a:prstClr val="black"/>
              </a:solidFill>
              <a:latin typeface="Arial" pitchFamily="34" charset="0"/>
              <a:cs typeface="Arial" pitchFamily="34" charset="0"/>
            </a:endParaRPr>
          </a:p>
          <a:p>
            <a:pPr lvl="0" fontAlgn="base">
              <a:spcBef>
                <a:spcPct val="0"/>
              </a:spcBef>
              <a:spcAft>
                <a:spcPct val="0"/>
              </a:spcAft>
            </a:pPr>
            <a:r>
              <a:rPr lang="es-ES" sz="1400" dirty="0" smtClean="0">
                <a:solidFill>
                  <a:prstClr val="black"/>
                </a:solidFill>
                <a:latin typeface="Arial" pitchFamily="34" charset="0"/>
                <a:cs typeface="Arial" pitchFamily="34" charset="0"/>
              </a:rPr>
              <a:t>Dimensiones </a:t>
            </a:r>
            <a:r>
              <a:rPr lang="es-ES" sz="1400" dirty="0">
                <a:solidFill>
                  <a:prstClr val="black"/>
                </a:solidFill>
                <a:latin typeface="Arial" pitchFamily="34" charset="0"/>
                <a:cs typeface="Arial" pitchFamily="34" charset="0"/>
              </a:rPr>
              <a:t>en el contenedor (</a:t>
            </a:r>
            <a:r>
              <a:rPr lang="es-ES" sz="1400" b="1" dirty="0">
                <a:solidFill>
                  <a:prstClr val="black"/>
                </a:solidFill>
                <a:latin typeface="Arial" pitchFamily="34" charset="0"/>
                <a:cs typeface="Arial" pitchFamily="34" charset="0"/>
              </a:rPr>
              <a:t>mm) 2300 × 3300 × 2500</a:t>
            </a:r>
            <a:r>
              <a:rPr lang="es-ES" sz="1400" dirty="0">
                <a:solidFill>
                  <a:prstClr val="black"/>
                </a:solidFill>
                <a:latin typeface="Arial" pitchFamily="34" charset="0"/>
                <a:cs typeface="Arial" pitchFamily="34" charset="0"/>
              </a:rPr>
              <a:t> </a:t>
            </a:r>
            <a:endParaRPr lang="es-ES" sz="1400" dirty="0" smtClean="0">
              <a:solidFill>
                <a:prstClr val="black"/>
              </a:solidFill>
              <a:latin typeface="Arial" pitchFamily="34" charset="0"/>
              <a:cs typeface="Arial" pitchFamily="34" charset="0"/>
            </a:endParaRPr>
          </a:p>
          <a:p>
            <a:pPr lvl="0" fontAlgn="base">
              <a:spcBef>
                <a:spcPct val="0"/>
              </a:spcBef>
              <a:spcAft>
                <a:spcPct val="0"/>
              </a:spcAft>
            </a:pPr>
            <a:r>
              <a:rPr lang="es-ES" sz="1400" dirty="0" smtClean="0">
                <a:solidFill>
                  <a:prstClr val="black"/>
                </a:solidFill>
                <a:latin typeface="Arial" pitchFamily="34" charset="0"/>
                <a:cs typeface="Arial" pitchFamily="34" charset="0"/>
              </a:rPr>
              <a:t>Peso </a:t>
            </a:r>
            <a:r>
              <a:rPr lang="es-ES" sz="1400" dirty="0">
                <a:solidFill>
                  <a:prstClr val="black"/>
                </a:solidFill>
                <a:latin typeface="Arial" pitchFamily="34" charset="0"/>
                <a:cs typeface="Arial" pitchFamily="34" charset="0"/>
              </a:rPr>
              <a:t>total </a:t>
            </a:r>
            <a:r>
              <a:rPr lang="es-ES" sz="1400" b="1" dirty="0" smtClean="0">
                <a:solidFill>
                  <a:prstClr val="black"/>
                </a:solidFill>
                <a:latin typeface="Arial" pitchFamily="34" charset="0"/>
                <a:cs typeface="Arial" pitchFamily="34" charset="0"/>
              </a:rPr>
              <a:t>2300kg</a:t>
            </a:r>
          </a:p>
        </p:txBody>
      </p:sp>
      <p:pic>
        <p:nvPicPr>
          <p:cNvPr id="103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477" y="1265632"/>
            <a:ext cx="5978274" cy="4487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1730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5223" y="246025"/>
            <a:ext cx="1199503" cy="704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CuadroTexto"/>
          <p:cNvSpPr txBox="1"/>
          <p:nvPr/>
        </p:nvSpPr>
        <p:spPr>
          <a:xfrm>
            <a:off x="260648" y="246025"/>
            <a:ext cx="5256584" cy="1015663"/>
          </a:xfrm>
          <a:prstGeom prst="rect">
            <a:avLst/>
          </a:prstGeom>
          <a:noFill/>
        </p:spPr>
        <p:txBody>
          <a:bodyPr wrap="square" rtlCol="0">
            <a:spAutoFit/>
          </a:bodyPr>
          <a:lstStyle/>
          <a:p>
            <a:r>
              <a:rPr lang="es-MX" sz="3000" dirty="0" smtClean="0">
                <a:latin typeface="Arial Black" pitchFamily="34" charset="0"/>
                <a:cs typeface="Aharoni" pitchFamily="2" charset="-79"/>
              </a:rPr>
              <a:t>Olla Revolvedora Portátil .50 m3 </a:t>
            </a:r>
            <a:endParaRPr lang="es-MX" sz="3000" dirty="0">
              <a:latin typeface="Arial Black" pitchFamily="34" charset="0"/>
              <a:cs typeface="Aharoni" pitchFamily="2" charset="-79"/>
            </a:endParaRPr>
          </a:p>
        </p:txBody>
      </p:sp>
      <p:sp>
        <p:nvSpPr>
          <p:cNvPr id="2" name="Rectangle 1"/>
          <p:cNvSpPr>
            <a:spLocks noChangeArrowheads="1"/>
          </p:cNvSpPr>
          <p:nvPr/>
        </p:nvSpPr>
        <p:spPr bwMode="auto">
          <a:xfrm>
            <a:off x="476671" y="1891156"/>
            <a:ext cx="5854297" cy="581697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algn="ctr" fontAlgn="base">
              <a:spcBef>
                <a:spcPct val="0"/>
              </a:spcBef>
              <a:spcAft>
                <a:spcPct val="0"/>
              </a:spcAft>
            </a:pPr>
            <a:r>
              <a:rPr lang="es-ES" dirty="0"/>
              <a:t>3.4 Sistema de transmisión La placa de goma es el acoplamiento flexible entre el volante del motor y el brida del embrague-caja de cambios, por lo que puede transferir la potencia a la caja de cambios del embrague, que puede cambiar la dirección de funcionamiento del eje de salida con la relación de velocidad </a:t>
            </a:r>
            <a:endParaRPr lang="es-ES" dirty="0" smtClean="0"/>
          </a:p>
          <a:p>
            <a:pPr lvl="0" algn="ctr" fontAlgn="base">
              <a:spcBef>
                <a:spcPct val="0"/>
              </a:spcBef>
              <a:spcAft>
                <a:spcPct val="0"/>
              </a:spcAft>
            </a:pPr>
            <a:endParaRPr lang="es-ES" dirty="0" smtClean="0"/>
          </a:p>
          <a:p>
            <a:pPr lvl="0" algn="ctr" fontAlgn="base">
              <a:spcBef>
                <a:spcPct val="0"/>
              </a:spcBef>
              <a:spcAft>
                <a:spcPct val="0"/>
              </a:spcAft>
            </a:pPr>
            <a:r>
              <a:rPr lang="es-ES" dirty="0" smtClean="0"/>
              <a:t>3</a:t>
            </a:r>
            <a:r>
              <a:rPr lang="es-ES" dirty="0"/>
              <a:t>: 1. Piñón fijo en el eje de salida del embrague-caja de cambios, transfiere la potencia a la segunda caja de engranajes a través de la cadena de doble fila, la relación de velocidad de estos dos piñones es 1.33: 1, y la </a:t>
            </a:r>
            <a:r>
              <a:rPr lang="es-ES" dirty="0" err="1"/>
              <a:t>la</a:t>
            </a:r>
            <a:r>
              <a:rPr lang="es-ES" dirty="0"/>
              <a:t> relación de velocidad de la segunda caja de cambios es 6.042: 1, la velocidad de salida de la segunda caja de cambios conduce el engranaje de anillo en el tambor, la relación de velocidad de esta transmisión de potencia final es 5.56: 1. (la relación de velocidad entre el motor y el tambor de mezclado es 134.04: 1). </a:t>
            </a:r>
            <a:endParaRPr lang="es-ES" dirty="0" smtClean="0"/>
          </a:p>
          <a:p>
            <a:pPr lvl="0" algn="ctr" fontAlgn="base">
              <a:spcBef>
                <a:spcPct val="0"/>
              </a:spcBef>
              <a:spcAft>
                <a:spcPct val="0"/>
              </a:spcAft>
            </a:pPr>
            <a:endParaRPr lang="es-ES" dirty="0"/>
          </a:p>
          <a:p>
            <a:pPr lvl="0" algn="ctr" fontAlgn="base">
              <a:spcBef>
                <a:spcPct val="0"/>
              </a:spcBef>
              <a:spcAft>
                <a:spcPct val="0"/>
              </a:spcAft>
            </a:pPr>
            <a:r>
              <a:rPr lang="es-ES" dirty="0" smtClean="0"/>
              <a:t>Hay </a:t>
            </a:r>
            <a:r>
              <a:rPr lang="es-ES" dirty="0"/>
              <a:t>una polea junto con el acoplamiento de goma, fijado en el eje de entrada de embrague-caja de engranajes; transfiere la energía a la unidad de conducción de la bomba hidráulica a través de dos cinturones.</a:t>
            </a:r>
            <a:endParaRPr kumimoji="0" lang="es-ES"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74302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5223" y="246025"/>
            <a:ext cx="1199503" cy="704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CuadroTexto"/>
          <p:cNvSpPr txBox="1"/>
          <p:nvPr/>
        </p:nvSpPr>
        <p:spPr>
          <a:xfrm>
            <a:off x="260648" y="246025"/>
            <a:ext cx="5256584" cy="1015663"/>
          </a:xfrm>
          <a:prstGeom prst="rect">
            <a:avLst/>
          </a:prstGeom>
          <a:noFill/>
        </p:spPr>
        <p:txBody>
          <a:bodyPr wrap="square" rtlCol="0">
            <a:spAutoFit/>
          </a:bodyPr>
          <a:lstStyle/>
          <a:p>
            <a:r>
              <a:rPr lang="es-MX" sz="3000" dirty="0" smtClean="0">
                <a:latin typeface="Arial Black" pitchFamily="34" charset="0"/>
                <a:cs typeface="Aharoni" pitchFamily="2" charset="-79"/>
              </a:rPr>
              <a:t>Olla Revolvedora Portátil .50 m3 </a:t>
            </a:r>
            <a:endParaRPr lang="es-MX" sz="3000" dirty="0">
              <a:latin typeface="Arial Black" pitchFamily="34" charset="0"/>
              <a:cs typeface="Aharoni" pitchFamily="2" charset="-79"/>
            </a:endParaRPr>
          </a:p>
        </p:txBody>
      </p:sp>
      <p:sp>
        <p:nvSpPr>
          <p:cNvPr id="2" name="Rectangle 1"/>
          <p:cNvSpPr>
            <a:spLocks noChangeArrowheads="1"/>
          </p:cNvSpPr>
          <p:nvPr/>
        </p:nvSpPr>
        <p:spPr bwMode="auto">
          <a:xfrm>
            <a:off x="476671" y="1337160"/>
            <a:ext cx="5854297" cy="692497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algn="ctr" fontAlgn="base">
              <a:spcBef>
                <a:spcPct val="0"/>
              </a:spcBef>
              <a:spcAft>
                <a:spcPct val="0"/>
              </a:spcAft>
            </a:pPr>
            <a:r>
              <a:rPr lang="es-ES" dirty="0" smtClean="0"/>
              <a:t>4.Verifique </a:t>
            </a:r>
            <a:r>
              <a:rPr lang="es-ES" dirty="0"/>
              <a:t>y pruebe la ejecución de una máquina nueva  </a:t>
            </a:r>
            <a:endParaRPr lang="es-ES" dirty="0" smtClean="0"/>
          </a:p>
          <a:p>
            <a:pPr lvl="0" algn="ctr" fontAlgn="base">
              <a:spcBef>
                <a:spcPct val="0"/>
              </a:spcBef>
              <a:spcAft>
                <a:spcPct val="0"/>
              </a:spcAft>
            </a:pPr>
            <a:r>
              <a:rPr lang="es-ES" dirty="0" smtClean="0"/>
              <a:t>El </a:t>
            </a:r>
            <a:r>
              <a:rPr lang="es-ES" dirty="0"/>
              <a:t>operador debe verificar el nuevo mezclador cuidadosamente y leer este manual antes operación. </a:t>
            </a:r>
            <a:endParaRPr lang="es-ES" dirty="0" smtClean="0"/>
          </a:p>
          <a:p>
            <a:pPr lvl="0" algn="ctr" fontAlgn="base">
              <a:spcBef>
                <a:spcPct val="0"/>
              </a:spcBef>
              <a:spcAft>
                <a:spcPct val="0"/>
              </a:spcAft>
            </a:pPr>
            <a:r>
              <a:rPr lang="es-ES" dirty="0" smtClean="0"/>
              <a:t>Recuerde </a:t>
            </a:r>
            <a:r>
              <a:rPr lang="es-ES" dirty="0"/>
              <a:t>realizar la prueba antes de ponerla en servicio. </a:t>
            </a:r>
            <a:endParaRPr lang="es-ES" dirty="0" smtClean="0"/>
          </a:p>
          <a:p>
            <a:pPr lvl="0" algn="ctr" fontAlgn="base">
              <a:spcBef>
                <a:spcPct val="0"/>
              </a:spcBef>
              <a:spcAft>
                <a:spcPct val="0"/>
              </a:spcAft>
            </a:pPr>
            <a:r>
              <a:rPr lang="es-ES" dirty="0" smtClean="0"/>
              <a:t>4.1 </a:t>
            </a:r>
            <a:r>
              <a:rPr lang="es-ES" dirty="0"/>
              <a:t>Antes de arrancar el motor, verifique si el aceite hidráulico es suficiente, </a:t>
            </a:r>
            <a:endParaRPr lang="es-ES" dirty="0" smtClean="0"/>
          </a:p>
          <a:p>
            <a:pPr lvl="0" algn="ctr" fontAlgn="base">
              <a:spcBef>
                <a:spcPct val="0"/>
              </a:spcBef>
              <a:spcAft>
                <a:spcPct val="0"/>
              </a:spcAft>
            </a:pPr>
            <a:r>
              <a:rPr lang="es-ES" dirty="0" smtClean="0"/>
              <a:t>4.2.Recuerde </a:t>
            </a:r>
            <a:r>
              <a:rPr lang="es-ES" dirty="0"/>
              <a:t>controlar el agua y el aceite en el motor antes de colocarlo Servicio.. </a:t>
            </a:r>
            <a:endParaRPr lang="es-ES" dirty="0" smtClean="0"/>
          </a:p>
          <a:p>
            <a:pPr lvl="0" algn="ctr" fontAlgn="base">
              <a:spcBef>
                <a:spcPct val="0"/>
              </a:spcBef>
              <a:spcAft>
                <a:spcPct val="0"/>
              </a:spcAft>
            </a:pPr>
            <a:r>
              <a:rPr lang="es-ES" dirty="0" smtClean="0"/>
              <a:t>4.3.Verifique </a:t>
            </a:r>
            <a:r>
              <a:rPr lang="es-ES" dirty="0"/>
              <a:t>el aceite del embrague-caja de cambios y la caja de cambios </a:t>
            </a:r>
            <a:endParaRPr lang="es-ES" dirty="0" smtClean="0"/>
          </a:p>
          <a:p>
            <a:pPr lvl="0" algn="ctr" fontAlgn="base">
              <a:spcBef>
                <a:spcPct val="0"/>
              </a:spcBef>
              <a:spcAft>
                <a:spcPct val="0"/>
              </a:spcAft>
            </a:pPr>
            <a:r>
              <a:rPr lang="es-ES" dirty="0" smtClean="0"/>
              <a:t>4.4.Verifique </a:t>
            </a:r>
            <a:r>
              <a:rPr lang="es-ES" dirty="0"/>
              <a:t>la lubricación de la cadena de cadenas y </a:t>
            </a:r>
            <a:r>
              <a:rPr lang="es-ES" dirty="0" smtClean="0"/>
              <a:t>piñones.</a:t>
            </a:r>
          </a:p>
          <a:p>
            <a:pPr lvl="0" algn="ctr" fontAlgn="base">
              <a:spcBef>
                <a:spcPct val="0"/>
              </a:spcBef>
              <a:spcAft>
                <a:spcPct val="0"/>
              </a:spcAft>
            </a:pPr>
            <a:endParaRPr lang="es-ES" dirty="0" smtClean="0"/>
          </a:p>
          <a:p>
            <a:pPr lvl="0" algn="ctr" fontAlgn="base">
              <a:spcBef>
                <a:spcPct val="0"/>
              </a:spcBef>
              <a:spcAft>
                <a:spcPct val="0"/>
              </a:spcAft>
            </a:pPr>
            <a:r>
              <a:rPr lang="es-ES" dirty="0" smtClean="0"/>
              <a:t>4.5</a:t>
            </a:r>
            <a:r>
              <a:rPr lang="es-ES" dirty="0"/>
              <a:t>. Arranque el motor y déjelo funcionar durante 5-10 minutos sin carga, luego presione el botón manejar el embrague-caja de cambios a la izquierda, dejar que el tambor gire durante 5 minutos, luego coloque a la derecha, deje que el tambor gire en reversa por otros 5 minutos, revise todo el sistema ejecutado de manera normal. La tolva se levantará empujando el mango de operación de la válvula, cuando la tolva se inclina a la posición superior, el valor del manómetro es Máx. 12 </a:t>
            </a:r>
            <a:r>
              <a:rPr lang="es-ES" dirty="0" err="1"/>
              <a:t>Mpa</a:t>
            </a:r>
            <a:r>
              <a:rPr lang="es-ES" dirty="0"/>
              <a:t>, si la presión es demasiado alta, ajuste la válvula de rebose para bajar el sistema presión. Después de repetir el movimiento de la tolva para subir y bajar por 10-20 veces sin ningún problema, el mezclador está listo para usar y la tolva se encuentra en el terreno para cargar. </a:t>
            </a:r>
            <a:endParaRPr kumimoji="0" lang="es-ES"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629536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5223" y="246025"/>
            <a:ext cx="1199503" cy="704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CuadroTexto"/>
          <p:cNvSpPr txBox="1"/>
          <p:nvPr/>
        </p:nvSpPr>
        <p:spPr>
          <a:xfrm>
            <a:off x="260648" y="246025"/>
            <a:ext cx="5256584" cy="1015663"/>
          </a:xfrm>
          <a:prstGeom prst="rect">
            <a:avLst/>
          </a:prstGeom>
          <a:noFill/>
        </p:spPr>
        <p:txBody>
          <a:bodyPr wrap="square" rtlCol="0">
            <a:spAutoFit/>
          </a:bodyPr>
          <a:lstStyle/>
          <a:p>
            <a:r>
              <a:rPr lang="es-MX" sz="3000" dirty="0" smtClean="0">
                <a:latin typeface="Arial Black" pitchFamily="34" charset="0"/>
                <a:cs typeface="Aharoni" pitchFamily="2" charset="-79"/>
              </a:rPr>
              <a:t>Olla Revolvedora Portátil .50 m3 </a:t>
            </a:r>
            <a:endParaRPr lang="es-MX" sz="3000" dirty="0">
              <a:latin typeface="Arial Black" pitchFamily="34" charset="0"/>
              <a:cs typeface="Aharoni" pitchFamily="2" charset="-79"/>
            </a:endParaRPr>
          </a:p>
        </p:txBody>
      </p:sp>
      <p:sp>
        <p:nvSpPr>
          <p:cNvPr id="2" name="Rectangle 1"/>
          <p:cNvSpPr>
            <a:spLocks noChangeArrowheads="1"/>
          </p:cNvSpPr>
          <p:nvPr/>
        </p:nvSpPr>
        <p:spPr bwMode="auto">
          <a:xfrm>
            <a:off x="476669" y="1547664"/>
            <a:ext cx="5854297" cy="581697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algn="ctr" fontAlgn="base">
              <a:spcBef>
                <a:spcPct val="0"/>
              </a:spcBef>
              <a:spcAft>
                <a:spcPct val="0"/>
              </a:spcAft>
            </a:pPr>
            <a:r>
              <a:rPr lang="es-ES" dirty="0" smtClean="0"/>
              <a:t>5</a:t>
            </a:r>
            <a:r>
              <a:rPr lang="es-ES" dirty="0"/>
              <a:t>. Mantenimiento y servicios </a:t>
            </a:r>
            <a:endParaRPr lang="es-ES" dirty="0" smtClean="0"/>
          </a:p>
          <a:p>
            <a:pPr lvl="0" algn="ctr" fontAlgn="base">
              <a:spcBef>
                <a:spcPct val="0"/>
              </a:spcBef>
              <a:spcAft>
                <a:spcPct val="0"/>
              </a:spcAft>
            </a:pPr>
            <a:endParaRPr lang="es-ES" dirty="0" smtClean="0"/>
          </a:p>
          <a:p>
            <a:pPr lvl="0" algn="ctr" fontAlgn="base">
              <a:spcBef>
                <a:spcPct val="0"/>
              </a:spcBef>
              <a:spcAft>
                <a:spcPct val="0"/>
              </a:spcAft>
            </a:pPr>
            <a:r>
              <a:rPr lang="es-ES" dirty="0" smtClean="0"/>
              <a:t>5.1</a:t>
            </a:r>
            <a:r>
              <a:rPr lang="es-ES" dirty="0"/>
              <a:t>. Antes de detener la máquina, haga funcionar el tambor de mezclado con una cantidad moderada de adoquines y agua durante 3-5 minutos, luego quítelo, repita esto varias veces para despeje el concreto restante en el tambor de mezcla. El concreto que queda adentro el tambor de mezclado debe limpiarse completamente después de su uso cada vez</a:t>
            </a:r>
            <a:r>
              <a:rPr lang="es-ES" dirty="0" smtClean="0"/>
              <a:t>.</a:t>
            </a:r>
          </a:p>
          <a:p>
            <a:pPr lvl="0" algn="ctr" fontAlgn="base">
              <a:spcBef>
                <a:spcPct val="0"/>
              </a:spcBef>
              <a:spcAft>
                <a:spcPct val="0"/>
              </a:spcAft>
            </a:pPr>
            <a:r>
              <a:rPr lang="es-ES" dirty="0" smtClean="0"/>
              <a:t> </a:t>
            </a:r>
          </a:p>
          <a:p>
            <a:pPr lvl="0" algn="ctr" fontAlgn="base">
              <a:spcBef>
                <a:spcPct val="0"/>
              </a:spcBef>
              <a:spcAft>
                <a:spcPct val="0"/>
              </a:spcAft>
            </a:pPr>
            <a:r>
              <a:rPr lang="es-ES" dirty="0" smtClean="0"/>
              <a:t>5.2</a:t>
            </a:r>
            <a:r>
              <a:rPr lang="es-ES" dirty="0"/>
              <a:t>. Limpie la suciedad y el concreto que queda en la mezcladora</a:t>
            </a:r>
            <a:r>
              <a:rPr lang="es-ES" dirty="0" smtClean="0"/>
              <a:t>.</a:t>
            </a:r>
          </a:p>
          <a:p>
            <a:pPr lvl="0" algn="ctr" fontAlgn="base">
              <a:spcBef>
                <a:spcPct val="0"/>
              </a:spcBef>
              <a:spcAft>
                <a:spcPct val="0"/>
              </a:spcAft>
            </a:pPr>
            <a:r>
              <a:rPr lang="es-ES" dirty="0" smtClean="0"/>
              <a:t> </a:t>
            </a:r>
          </a:p>
          <a:p>
            <a:pPr lvl="0" algn="ctr" fontAlgn="base">
              <a:spcBef>
                <a:spcPct val="0"/>
              </a:spcBef>
              <a:spcAft>
                <a:spcPct val="0"/>
              </a:spcAft>
            </a:pPr>
            <a:r>
              <a:rPr lang="es-ES" dirty="0" smtClean="0"/>
              <a:t>5.3</a:t>
            </a:r>
            <a:r>
              <a:rPr lang="es-ES" dirty="0"/>
              <a:t>. Levante la tolva de carga en la posición de transporte y coloque la cadena de seguridad</a:t>
            </a:r>
            <a:r>
              <a:rPr lang="es-ES" dirty="0" smtClean="0"/>
              <a:t>.</a:t>
            </a:r>
          </a:p>
          <a:p>
            <a:pPr lvl="0" algn="ctr" fontAlgn="base">
              <a:spcBef>
                <a:spcPct val="0"/>
              </a:spcBef>
              <a:spcAft>
                <a:spcPct val="0"/>
              </a:spcAft>
            </a:pPr>
            <a:r>
              <a:rPr lang="es-ES" dirty="0" smtClean="0"/>
              <a:t> </a:t>
            </a:r>
          </a:p>
          <a:p>
            <a:pPr lvl="0" algn="ctr" fontAlgn="base">
              <a:spcBef>
                <a:spcPct val="0"/>
              </a:spcBef>
              <a:spcAft>
                <a:spcPct val="0"/>
              </a:spcAft>
            </a:pPr>
            <a:r>
              <a:rPr lang="es-ES" dirty="0" smtClean="0"/>
              <a:t>5.4</a:t>
            </a:r>
            <a:r>
              <a:rPr lang="es-ES" dirty="0"/>
              <a:t>. Detenga el motor y retire la llave</a:t>
            </a:r>
            <a:r>
              <a:rPr lang="es-ES" dirty="0" smtClean="0"/>
              <a:t>.</a:t>
            </a:r>
          </a:p>
          <a:p>
            <a:pPr lvl="0" algn="ctr" fontAlgn="base">
              <a:spcBef>
                <a:spcPct val="0"/>
              </a:spcBef>
              <a:spcAft>
                <a:spcPct val="0"/>
              </a:spcAft>
            </a:pPr>
            <a:r>
              <a:rPr lang="es-ES" dirty="0" smtClean="0"/>
              <a:t> </a:t>
            </a:r>
          </a:p>
          <a:p>
            <a:pPr lvl="0" algn="ctr" fontAlgn="base">
              <a:spcBef>
                <a:spcPct val="0"/>
              </a:spcBef>
              <a:spcAft>
                <a:spcPct val="0"/>
              </a:spcAft>
            </a:pPr>
            <a:r>
              <a:rPr lang="es-ES" dirty="0" smtClean="0"/>
              <a:t>5.5</a:t>
            </a:r>
            <a:r>
              <a:rPr lang="es-ES" dirty="0"/>
              <a:t>. Drene el agua completamente en el motor en invierno</a:t>
            </a:r>
            <a:r>
              <a:rPr lang="es-ES" dirty="0" smtClean="0"/>
              <a:t>.</a:t>
            </a:r>
          </a:p>
          <a:p>
            <a:pPr lvl="0" algn="ctr" fontAlgn="base">
              <a:spcBef>
                <a:spcPct val="0"/>
              </a:spcBef>
              <a:spcAft>
                <a:spcPct val="0"/>
              </a:spcAft>
            </a:pPr>
            <a:endParaRPr lang="es-ES" dirty="0"/>
          </a:p>
          <a:p>
            <a:pPr lvl="0" algn="ctr" fontAlgn="base">
              <a:spcBef>
                <a:spcPct val="0"/>
              </a:spcBef>
              <a:spcAft>
                <a:spcPct val="0"/>
              </a:spcAft>
            </a:pPr>
            <a:r>
              <a:rPr lang="es-ES" dirty="0" smtClean="0"/>
              <a:t> </a:t>
            </a:r>
            <a:r>
              <a:rPr lang="es-ES" dirty="0"/>
              <a:t>5.6. Lubrica las partes cuando sea necesario.  </a:t>
            </a:r>
            <a:r>
              <a:rPr lang="es-ES" dirty="0" smtClean="0"/>
              <a:t>8</a:t>
            </a:r>
          </a:p>
          <a:p>
            <a:pPr lvl="0" algn="ctr" fontAlgn="base">
              <a:spcBef>
                <a:spcPct val="0"/>
              </a:spcBef>
              <a:spcAft>
                <a:spcPct val="0"/>
              </a:spcAft>
            </a:pPr>
            <a:endParaRPr lang="es-ES" dirty="0"/>
          </a:p>
        </p:txBody>
      </p:sp>
    </p:spTree>
    <p:extLst>
      <p:ext uri="{BB962C8B-B14F-4D97-AF65-F5344CB8AC3E}">
        <p14:creationId xmlns:p14="http://schemas.microsoft.com/office/powerpoint/2010/main" val="1545371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5223" y="246025"/>
            <a:ext cx="1199503" cy="704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CuadroTexto"/>
          <p:cNvSpPr txBox="1"/>
          <p:nvPr/>
        </p:nvSpPr>
        <p:spPr>
          <a:xfrm>
            <a:off x="260648" y="246025"/>
            <a:ext cx="5256584" cy="1015663"/>
          </a:xfrm>
          <a:prstGeom prst="rect">
            <a:avLst/>
          </a:prstGeom>
          <a:noFill/>
        </p:spPr>
        <p:txBody>
          <a:bodyPr wrap="square" rtlCol="0">
            <a:spAutoFit/>
          </a:bodyPr>
          <a:lstStyle/>
          <a:p>
            <a:r>
              <a:rPr lang="es-MX" sz="3000" dirty="0" smtClean="0">
                <a:latin typeface="Arial Black" pitchFamily="34" charset="0"/>
                <a:cs typeface="Aharoni" pitchFamily="2" charset="-79"/>
              </a:rPr>
              <a:t>Olla Revolvedora Portátil .50 m3 </a:t>
            </a:r>
            <a:endParaRPr lang="es-MX" sz="3000" dirty="0">
              <a:latin typeface="Arial Black" pitchFamily="34" charset="0"/>
              <a:cs typeface="Aharoni" pitchFamily="2" charset="-79"/>
            </a:endParaRPr>
          </a:p>
        </p:txBody>
      </p:sp>
      <p:sp>
        <p:nvSpPr>
          <p:cNvPr id="2" name="Rectangle 1"/>
          <p:cNvSpPr>
            <a:spLocks noChangeArrowheads="1"/>
          </p:cNvSpPr>
          <p:nvPr/>
        </p:nvSpPr>
        <p:spPr bwMode="auto">
          <a:xfrm>
            <a:off x="476671" y="2168159"/>
            <a:ext cx="5854297" cy="526297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algn="ctr" fontAlgn="base">
              <a:spcBef>
                <a:spcPct val="0"/>
              </a:spcBef>
              <a:spcAft>
                <a:spcPct val="0"/>
              </a:spcAft>
            </a:pPr>
            <a:endParaRPr lang="es-ES" dirty="0"/>
          </a:p>
          <a:p>
            <a:pPr lvl="0" algn="ctr" fontAlgn="base">
              <a:spcBef>
                <a:spcPct val="0"/>
              </a:spcBef>
              <a:spcAft>
                <a:spcPct val="0"/>
              </a:spcAft>
            </a:pPr>
            <a:r>
              <a:rPr lang="es-ES" dirty="0" smtClean="0"/>
              <a:t> </a:t>
            </a:r>
            <a:r>
              <a:rPr lang="es-ES" dirty="0"/>
              <a:t>6. Atenciones y sistemas de reparación </a:t>
            </a:r>
            <a:endParaRPr lang="es-ES" dirty="0" smtClean="0"/>
          </a:p>
          <a:p>
            <a:pPr lvl="0" algn="ctr" fontAlgn="base">
              <a:spcBef>
                <a:spcPct val="0"/>
              </a:spcBef>
              <a:spcAft>
                <a:spcPct val="0"/>
              </a:spcAft>
            </a:pPr>
            <a:endParaRPr lang="es-ES" dirty="0" smtClean="0"/>
          </a:p>
          <a:p>
            <a:pPr lvl="0" algn="ctr" fontAlgn="base">
              <a:spcBef>
                <a:spcPct val="0"/>
              </a:spcBef>
              <a:spcAft>
                <a:spcPct val="0"/>
              </a:spcAft>
            </a:pPr>
            <a:r>
              <a:rPr lang="es-ES" dirty="0" smtClean="0"/>
              <a:t>6.1</a:t>
            </a:r>
            <a:r>
              <a:rPr lang="es-ES" dirty="0"/>
              <a:t>. El disco de embrague puede ajustarse para ajustarse si el tambor gira suavemente como antes, o para cambiar a uno nuevo si está gastado</a:t>
            </a:r>
            <a:r>
              <a:rPr lang="es-ES" dirty="0" smtClean="0"/>
              <a:t>.</a:t>
            </a:r>
          </a:p>
          <a:p>
            <a:pPr lvl="0" algn="ctr" fontAlgn="base">
              <a:spcBef>
                <a:spcPct val="0"/>
              </a:spcBef>
              <a:spcAft>
                <a:spcPct val="0"/>
              </a:spcAft>
            </a:pPr>
            <a:r>
              <a:rPr lang="es-ES" dirty="0" smtClean="0"/>
              <a:t> </a:t>
            </a:r>
          </a:p>
          <a:p>
            <a:pPr lvl="0" algn="ctr" fontAlgn="base">
              <a:spcBef>
                <a:spcPct val="0"/>
              </a:spcBef>
              <a:spcAft>
                <a:spcPct val="0"/>
              </a:spcAft>
            </a:pPr>
            <a:r>
              <a:rPr lang="es-ES" dirty="0" smtClean="0"/>
              <a:t>6.2</a:t>
            </a:r>
            <a:r>
              <a:rPr lang="es-ES" dirty="0"/>
              <a:t>. Compruebe si el sistema de remolque antes de ser arrastrado </a:t>
            </a:r>
            <a:endParaRPr lang="es-ES" dirty="0" smtClean="0"/>
          </a:p>
          <a:p>
            <a:pPr lvl="0" algn="ctr" fontAlgn="base">
              <a:spcBef>
                <a:spcPct val="0"/>
              </a:spcBef>
              <a:spcAft>
                <a:spcPct val="0"/>
              </a:spcAft>
            </a:pPr>
            <a:endParaRPr lang="es-ES" dirty="0" smtClean="0"/>
          </a:p>
          <a:p>
            <a:pPr lvl="0" algn="ctr" fontAlgn="base">
              <a:spcBef>
                <a:spcPct val="0"/>
              </a:spcBef>
              <a:spcAft>
                <a:spcPct val="0"/>
              </a:spcAft>
            </a:pPr>
            <a:r>
              <a:rPr lang="es-ES" dirty="0" smtClean="0"/>
              <a:t>6.3</a:t>
            </a:r>
            <a:r>
              <a:rPr lang="es-ES" dirty="0"/>
              <a:t>. El mantenimiento de rutina debe llevarse a cabo cada año, y la reparación principal debe hacerse después de 4000 horas de servicio</a:t>
            </a:r>
            <a:r>
              <a:rPr lang="es-ES" dirty="0" smtClean="0"/>
              <a:t>.</a:t>
            </a:r>
          </a:p>
          <a:p>
            <a:pPr lvl="0" algn="ctr" fontAlgn="base">
              <a:spcBef>
                <a:spcPct val="0"/>
              </a:spcBef>
              <a:spcAft>
                <a:spcPct val="0"/>
              </a:spcAft>
            </a:pPr>
            <a:r>
              <a:rPr lang="es-ES" dirty="0" smtClean="0"/>
              <a:t> </a:t>
            </a:r>
          </a:p>
          <a:p>
            <a:pPr lvl="0" algn="ctr" fontAlgn="base">
              <a:spcBef>
                <a:spcPct val="0"/>
              </a:spcBef>
              <a:spcAft>
                <a:spcPct val="0"/>
              </a:spcAft>
            </a:pPr>
            <a:r>
              <a:rPr lang="es-ES" dirty="0" smtClean="0"/>
              <a:t>6.4</a:t>
            </a:r>
            <a:r>
              <a:rPr lang="es-ES" dirty="0"/>
              <a:t>. cuando transporte, verifique las partes de conexión del sistema en movimiento y asegúrese está conectado firmemente, y usa alambre de acero para sujetar el tambor de mezclado con el marco. el la velocidad máxima de remolque es de 20 km / h.</a:t>
            </a:r>
            <a:endParaRPr kumimoji="0" lang="es-ES"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317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5223" y="246025"/>
            <a:ext cx="1199503" cy="704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CuadroTexto"/>
          <p:cNvSpPr txBox="1"/>
          <p:nvPr/>
        </p:nvSpPr>
        <p:spPr>
          <a:xfrm>
            <a:off x="260648" y="246025"/>
            <a:ext cx="5256584" cy="1015663"/>
          </a:xfrm>
          <a:prstGeom prst="rect">
            <a:avLst/>
          </a:prstGeom>
          <a:noFill/>
        </p:spPr>
        <p:txBody>
          <a:bodyPr wrap="square" rtlCol="0">
            <a:spAutoFit/>
          </a:bodyPr>
          <a:lstStyle/>
          <a:p>
            <a:r>
              <a:rPr lang="es-MX" sz="3000" dirty="0" smtClean="0">
                <a:latin typeface="Arial Black" pitchFamily="34" charset="0"/>
                <a:cs typeface="Aharoni" pitchFamily="2" charset="-79"/>
              </a:rPr>
              <a:t>Olla Revolvedora Portátil .50 m3 </a:t>
            </a:r>
            <a:endParaRPr lang="es-MX" sz="3000" dirty="0">
              <a:latin typeface="Arial Black" pitchFamily="34" charset="0"/>
              <a:cs typeface="Aharoni" pitchFamily="2" charset="-79"/>
            </a:endParaRPr>
          </a:p>
        </p:txBody>
      </p:sp>
      <p:sp>
        <p:nvSpPr>
          <p:cNvPr id="2" name="Rectangle 1"/>
          <p:cNvSpPr>
            <a:spLocks noChangeArrowheads="1"/>
          </p:cNvSpPr>
          <p:nvPr/>
        </p:nvSpPr>
        <p:spPr bwMode="auto">
          <a:xfrm>
            <a:off x="476671" y="1475663"/>
            <a:ext cx="5854297" cy="664797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algn="ctr" fontAlgn="base">
              <a:spcBef>
                <a:spcPct val="0"/>
              </a:spcBef>
              <a:spcAft>
                <a:spcPct val="0"/>
              </a:spcAft>
            </a:pPr>
            <a:endParaRPr lang="es-ES" dirty="0"/>
          </a:p>
          <a:p>
            <a:pPr lvl="0" algn="ctr" fontAlgn="base">
              <a:spcBef>
                <a:spcPct val="0"/>
              </a:spcBef>
              <a:spcAft>
                <a:spcPct val="0"/>
              </a:spcAft>
            </a:pPr>
            <a:r>
              <a:rPr lang="es-ES" dirty="0"/>
              <a:t>6.5. Lubricación </a:t>
            </a:r>
            <a:endParaRPr lang="es-ES" dirty="0" smtClean="0"/>
          </a:p>
          <a:p>
            <a:pPr lvl="0" algn="ctr" fontAlgn="base">
              <a:spcBef>
                <a:spcPct val="0"/>
              </a:spcBef>
              <a:spcAft>
                <a:spcPct val="0"/>
              </a:spcAft>
            </a:pPr>
            <a:r>
              <a:rPr lang="es-ES" dirty="0" smtClean="0"/>
              <a:t>6.6</a:t>
            </a:r>
            <a:r>
              <a:rPr lang="es-ES" dirty="0"/>
              <a:t>. Lista de rodamientos * No incluido en la entrega del mezclador </a:t>
            </a:r>
            <a:endParaRPr lang="es-ES" dirty="0" smtClean="0"/>
          </a:p>
          <a:p>
            <a:pPr lvl="0" algn="ctr" fontAlgn="base">
              <a:spcBef>
                <a:spcPct val="0"/>
              </a:spcBef>
              <a:spcAft>
                <a:spcPct val="0"/>
              </a:spcAft>
            </a:pPr>
            <a:r>
              <a:rPr lang="es-ES" dirty="0" smtClean="0"/>
              <a:t>No</a:t>
            </a:r>
            <a:r>
              <a:rPr lang="es-ES" dirty="0"/>
              <a:t>. Piezas No. Asamblea de cantidad de cojinetes </a:t>
            </a:r>
            <a:endParaRPr lang="es-ES" dirty="0" smtClean="0"/>
          </a:p>
          <a:p>
            <a:pPr lvl="0" algn="ctr" fontAlgn="base">
              <a:spcBef>
                <a:spcPct val="0"/>
              </a:spcBef>
              <a:spcAft>
                <a:spcPct val="0"/>
              </a:spcAft>
            </a:pPr>
            <a:r>
              <a:rPr lang="es-ES" dirty="0" smtClean="0"/>
              <a:t>1 </a:t>
            </a:r>
            <a:r>
              <a:rPr lang="es-ES" dirty="0"/>
              <a:t>GB276-82 307 </a:t>
            </a:r>
            <a:endParaRPr lang="es-ES" dirty="0" smtClean="0"/>
          </a:p>
          <a:p>
            <a:pPr lvl="0" algn="ctr" fontAlgn="base">
              <a:spcBef>
                <a:spcPct val="0"/>
              </a:spcBef>
              <a:spcAft>
                <a:spcPct val="0"/>
              </a:spcAft>
            </a:pPr>
            <a:r>
              <a:rPr lang="es-ES" dirty="0" smtClean="0"/>
              <a:t>1 </a:t>
            </a:r>
            <a:r>
              <a:rPr lang="es-ES" dirty="0"/>
              <a:t>Embrague-caja de engranajes </a:t>
            </a:r>
            <a:endParaRPr lang="es-ES" dirty="0" smtClean="0"/>
          </a:p>
          <a:p>
            <a:pPr lvl="0" algn="ctr" fontAlgn="base">
              <a:spcBef>
                <a:spcPct val="0"/>
              </a:spcBef>
              <a:spcAft>
                <a:spcPct val="0"/>
              </a:spcAft>
            </a:pPr>
            <a:r>
              <a:rPr lang="es-ES" dirty="0" smtClean="0"/>
              <a:t>2 </a:t>
            </a:r>
            <a:r>
              <a:rPr lang="es-ES" dirty="0"/>
              <a:t>GB276-82 306 </a:t>
            </a:r>
            <a:endParaRPr lang="es-ES" dirty="0" smtClean="0"/>
          </a:p>
          <a:p>
            <a:pPr lvl="0" algn="ctr" fontAlgn="base">
              <a:spcBef>
                <a:spcPct val="0"/>
              </a:spcBef>
              <a:spcAft>
                <a:spcPct val="0"/>
              </a:spcAft>
            </a:pPr>
            <a:r>
              <a:rPr lang="es-ES" dirty="0" smtClean="0"/>
              <a:t>1 </a:t>
            </a:r>
            <a:r>
              <a:rPr lang="es-ES" dirty="0"/>
              <a:t>Embrague-caja de engranajes 3 GB292-82 46309 </a:t>
            </a:r>
            <a:endParaRPr lang="es-ES" dirty="0" smtClean="0"/>
          </a:p>
          <a:p>
            <a:pPr lvl="0" algn="ctr" fontAlgn="base">
              <a:spcBef>
                <a:spcPct val="0"/>
              </a:spcBef>
              <a:spcAft>
                <a:spcPct val="0"/>
              </a:spcAft>
            </a:pPr>
            <a:r>
              <a:rPr lang="es-ES" dirty="0" smtClean="0"/>
              <a:t>2 </a:t>
            </a:r>
            <a:r>
              <a:rPr lang="es-ES" dirty="0"/>
              <a:t>Caja de engranajes de embrague x 4 GB276-82 60208 2 Unidad accionada por bomba de engranajes 5 GB276-82 110 3 Embrague-caja de cambios 6 GB276-82 60208 4 ruedas 7 GB276-82 209 1 Caja de cambios 8 GB276-82 60208 2 Caja de cambios 9 GB276-82 6207 2 Caja de cambios 10 GB276-82 6210 1 Caja de cambios 11 GB286-82 1210 1 Caja de cambios 12 GB297-84 7206 4 Rueda delantera 13 GB276-82 60310 8 Rodillos de soporte 6.7. El accesorio y las herramientas * se incluyen con la entrega del mezclador No. Descripción Herramientas </a:t>
            </a:r>
            <a:r>
              <a:rPr lang="es-ES" dirty="0" err="1"/>
              <a:t>Cant</a:t>
            </a:r>
            <a:r>
              <a:rPr lang="es-ES" dirty="0"/>
              <a:t>. Observaciones 1 para motor Biela del motor 1 pieza 2 caja de herramientas del motor 1 pieza 3 llave para chasis 8-12,14-17,17-19 Llave 19-22,22-24 1 pieza cada tamaño una pieza 4 Otras herramientas especiales Pistola de grasa 1 pieza 5 12 "llave ajustable 1 pieza 6 6 "Tornillo 1 pieza N.º de artículo </a:t>
            </a:r>
            <a:endParaRPr lang="es-ES" dirty="0" smtClean="0"/>
          </a:p>
        </p:txBody>
      </p:sp>
    </p:spTree>
    <p:extLst>
      <p:ext uri="{BB962C8B-B14F-4D97-AF65-F5344CB8AC3E}">
        <p14:creationId xmlns:p14="http://schemas.microsoft.com/office/powerpoint/2010/main" val="854520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5223" y="246025"/>
            <a:ext cx="1199503" cy="704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CuadroTexto"/>
          <p:cNvSpPr txBox="1"/>
          <p:nvPr/>
        </p:nvSpPr>
        <p:spPr>
          <a:xfrm>
            <a:off x="260648" y="246025"/>
            <a:ext cx="5256584" cy="1015663"/>
          </a:xfrm>
          <a:prstGeom prst="rect">
            <a:avLst/>
          </a:prstGeom>
          <a:noFill/>
        </p:spPr>
        <p:txBody>
          <a:bodyPr wrap="square" rtlCol="0">
            <a:spAutoFit/>
          </a:bodyPr>
          <a:lstStyle/>
          <a:p>
            <a:r>
              <a:rPr lang="es-MX" sz="3000" dirty="0" smtClean="0">
                <a:latin typeface="Arial Black" pitchFamily="34" charset="0"/>
                <a:cs typeface="Aharoni" pitchFamily="2" charset="-79"/>
              </a:rPr>
              <a:t>Olla Revolvedora Portátil .50 m3 </a:t>
            </a:r>
            <a:endParaRPr lang="es-MX" sz="3000" dirty="0">
              <a:latin typeface="Arial Black" pitchFamily="34" charset="0"/>
              <a:cs typeface="Aharoni" pitchFamily="2" charset="-79"/>
            </a:endParaRPr>
          </a:p>
        </p:txBody>
      </p:sp>
      <p:sp>
        <p:nvSpPr>
          <p:cNvPr id="2" name="Rectangle 1"/>
          <p:cNvSpPr>
            <a:spLocks noChangeArrowheads="1"/>
          </p:cNvSpPr>
          <p:nvPr/>
        </p:nvSpPr>
        <p:spPr bwMode="auto">
          <a:xfrm>
            <a:off x="451027" y="1403648"/>
            <a:ext cx="5854297" cy="720197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algn="ctr" fontAlgn="base">
              <a:spcBef>
                <a:spcPct val="0"/>
              </a:spcBef>
              <a:spcAft>
                <a:spcPct val="0"/>
              </a:spcAft>
            </a:pPr>
            <a:endParaRPr lang="es-ES" dirty="0"/>
          </a:p>
          <a:p>
            <a:pPr lvl="0" algn="ctr" fontAlgn="base">
              <a:spcBef>
                <a:spcPct val="0"/>
              </a:spcBef>
              <a:spcAft>
                <a:spcPct val="0"/>
              </a:spcAft>
            </a:pPr>
            <a:r>
              <a:rPr lang="es-ES" sz="1600" dirty="0" smtClean="0"/>
              <a:t>Lubricar </a:t>
            </a:r>
            <a:r>
              <a:rPr lang="es-ES" sz="1600" dirty="0"/>
              <a:t>puntos Frecuencia de lubricante </a:t>
            </a:r>
            <a:endParaRPr lang="es-ES" sz="1600" dirty="0" smtClean="0"/>
          </a:p>
          <a:p>
            <a:pPr lvl="0" algn="ctr" fontAlgn="base">
              <a:spcBef>
                <a:spcPct val="0"/>
              </a:spcBef>
              <a:spcAft>
                <a:spcPct val="0"/>
              </a:spcAft>
            </a:pPr>
            <a:r>
              <a:rPr lang="es-ES" sz="1600" dirty="0" smtClean="0"/>
              <a:t>Observaciones</a:t>
            </a:r>
          </a:p>
          <a:p>
            <a:pPr lvl="0" algn="ctr" fontAlgn="base">
              <a:spcBef>
                <a:spcPct val="0"/>
              </a:spcBef>
              <a:spcAft>
                <a:spcPct val="0"/>
              </a:spcAft>
            </a:pPr>
            <a:r>
              <a:rPr lang="es-ES" sz="1600" dirty="0" smtClean="0"/>
              <a:t> </a:t>
            </a:r>
            <a:r>
              <a:rPr lang="es-ES" sz="1600" dirty="0"/>
              <a:t>1 Rueda de soporte, rueda de la tolva, eje de la rueda de tambaleo de alambre de acero, </a:t>
            </a:r>
          </a:p>
          <a:p>
            <a:pPr lvl="0" algn="ctr" fontAlgn="base">
              <a:spcBef>
                <a:spcPct val="0"/>
              </a:spcBef>
              <a:spcAft>
                <a:spcPct val="0"/>
              </a:spcAft>
            </a:pPr>
            <a:r>
              <a:rPr lang="es-ES" sz="1600" dirty="0" smtClean="0"/>
              <a:t> Grasa </a:t>
            </a:r>
            <a:r>
              <a:rPr lang="es-ES" sz="1600" dirty="0"/>
              <a:t>2 veces por mes </a:t>
            </a:r>
            <a:endParaRPr lang="es-ES" sz="1600" dirty="0" smtClean="0"/>
          </a:p>
          <a:p>
            <a:pPr lvl="0" algn="ctr" fontAlgn="base">
              <a:spcBef>
                <a:spcPct val="0"/>
              </a:spcBef>
              <a:spcAft>
                <a:spcPct val="0"/>
              </a:spcAft>
            </a:pPr>
            <a:r>
              <a:rPr lang="es-ES" sz="1600" dirty="0" smtClean="0"/>
              <a:t>2 </a:t>
            </a:r>
            <a:r>
              <a:rPr lang="es-ES" sz="1600" dirty="0"/>
              <a:t>Riel de rodillos del tambor de mezcla, abierto engranaje grasa 2 veces por turno de trabajo </a:t>
            </a:r>
            <a:endParaRPr lang="es-ES" sz="1600" dirty="0" smtClean="0"/>
          </a:p>
          <a:p>
            <a:pPr lvl="0" algn="ctr" fontAlgn="base">
              <a:spcBef>
                <a:spcPct val="0"/>
              </a:spcBef>
              <a:spcAft>
                <a:spcPct val="0"/>
              </a:spcAft>
            </a:pPr>
            <a:r>
              <a:rPr lang="es-ES" sz="1600" dirty="0" smtClean="0"/>
              <a:t>3 </a:t>
            </a:r>
            <a:r>
              <a:rPr lang="es-ES" sz="1600" dirty="0"/>
              <a:t>caja de cambios </a:t>
            </a:r>
            <a:endParaRPr lang="es-ES" sz="1600" dirty="0" smtClean="0"/>
          </a:p>
          <a:p>
            <a:pPr lvl="0" algn="ctr" fontAlgn="base">
              <a:spcBef>
                <a:spcPct val="0"/>
              </a:spcBef>
              <a:spcAft>
                <a:spcPct val="0"/>
              </a:spcAft>
            </a:pPr>
            <a:r>
              <a:rPr lang="es-ES" sz="1600" dirty="0" smtClean="0"/>
              <a:t>Aceite </a:t>
            </a:r>
            <a:r>
              <a:rPr lang="es-ES" sz="1600" dirty="0"/>
              <a:t>de engranaje 1 veces Medio año </a:t>
            </a:r>
            <a:r>
              <a:rPr lang="es-ES" sz="1600" dirty="0" smtClean="0"/>
              <a:t>.</a:t>
            </a:r>
            <a:endParaRPr kumimoji="0" lang="es-ES" sz="1600" b="0" i="0" u="none" strike="noStrike" cap="none" normalizeH="0" baseline="0" dirty="0">
              <a:ln>
                <a:noFill/>
              </a:ln>
              <a:solidFill>
                <a:schemeClr val="tx1"/>
              </a:solidFill>
              <a:effectLst/>
              <a:latin typeface="Arial" pitchFamily="34" charset="0"/>
              <a:cs typeface="Arial" pitchFamily="34" charset="0"/>
            </a:endParaRPr>
          </a:p>
          <a:p>
            <a:pPr lvl="0" algn="ctr" fontAlgn="base">
              <a:spcBef>
                <a:spcPct val="0"/>
              </a:spcBef>
              <a:spcAft>
                <a:spcPct val="0"/>
              </a:spcAft>
            </a:pPr>
            <a:endParaRPr lang="es-ES" sz="1600" dirty="0" smtClean="0">
              <a:latin typeface="Arial" pitchFamily="34" charset="0"/>
              <a:cs typeface="Arial" pitchFamily="34" charset="0"/>
            </a:endParaRPr>
          </a:p>
          <a:p>
            <a:pPr lvl="0" algn="ctr" fontAlgn="base">
              <a:spcBef>
                <a:spcPct val="0"/>
              </a:spcBef>
              <a:spcAft>
                <a:spcPct val="0"/>
              </a:spcAft>
            </a:pPr>
            <a:r>
              <a:rPr kumimoji="0" lang="es-ES" sz="1600" b="0" i="0" u="none" strike="noStrike" cap="none" normalizeH="0" baseline="0" dirty="0" err="1" smtClean="0">
                <a:ln>
                  <a:noFill/>
                </a:ln>
                <a:solidFill>
                  <a:schemeClr val="tx1"/>
                </a:solidFill>
                <a:effectLst/>
                <a:latin typeface="Arial" pitchFamily="34" charset="0"/>
                <a:cs typeface="Arial" pitchFamily="34" charset="0"/>
              </a:rPr>
              <a:t>Solucion</a:t>
            </a:r>
            <a:r>
              <a:rPr kumimoji="0" lang="es-ES" sz="1600" b="0" i="0" u="none" strike="noStrike" cap="none" normalizeH="0" baseline="0" dirty="0" smtClean="0">
                <a:ln>
                  <a:noFill/>
                </a:ln>
                <a:solidFill>
                  <a:schemeClr val="tx1"/>
                </a:solidFill>
                <a:effectLst/>
                <a:latin typeface="Arial" pitchFamily="34" charset="0"/>
                <a:cs typeface="Arial" pitchFamily="34" charset="0"/>
              </a:rPr>
              <a:t> de Problemas</a:t>
            </a:r>
          </a:p>
          <a:p>
            <a:pPr lvl="0" algn="ctr" fontAlgn="base">
              <a:spcBef>
                <a:spcPct val="0"/>
              </a:spcBef>
              <a:spcAft>
                <a:spcPct val="0"/>
              </a:spcAft>
            </a:pPr>
            <a:endParaRPr lang="es-ES" sz="1600" dirty="0" smtClean="0"/>
          </a:p>
          <a:p>
            <a:pPr lvl="0" algn="ctr" fontAlgn="base">
              <a:spcBef>
                <a:spcPct val="0"/>
              </a:spcBef>
              <a:spcAft>
                <a:spcPct val="0"/>
              </a:spcAft>
            </a:pPr>
            <a:r>
              <a:rPr lang="es-ES" sz="1600" dirty="0" smtClean="0"/>
              <a:t>El </a:t>
            </a:r>
            <a:r>
              <a:rPr lang="es-ES" sz="1600" dirty="0"/>
              <a:t>tambor de mezcla salta con ruido </a:t>
            </a:r>
            <a:endParaRPr lang="es-ES" sz="1600" dirty="0" smtClean="0"/>
          </a:p>
          <a:p>
            <a:pPr lvl="0" algn="ctr" fontAlgn="base">
              <a:spcBef>
                <a:spcPct val="0"/>
              </a:spcBef>
              <a:spcAft>
                <a:spcPct val="0"/>
              </a:spcAft>
            </a:pPr>
            <a:endParaRPr lang="es-ES" sz="1600" dirty="0"/>
          </a:p>
          <a:p>
            <a:pPr lvl="0" algn="ctr" fontAlgn="base">
              <a:spcBef>
                <a:spcPct val="0"/>
              </a:spcBef>
              <a:spcAft>
                <a:spcPct val="0"/>
              </a:spcAft>
            </a:pPr>
            <a:r>
              <a:rPr lang="es-ES" sz="1600" dirty="0" smtClean="0"/>
              <a:t>El </a:t>
            </a:r>
            <a:r>
              <a:rPr lang="es-ES" sz="1600" dirty="0"/>
              <a:t>marco de la mezcladora se establece en una nivel del agua, puede ser resuelto por ajustando las cuatro patas de soporte.</a:t>
            </a:r>
            <a:endParaRPr lang="es-ES" sz="1600" dirty="0">
              <a:latin typeface="Arial" pitchFamily="34" charset="0"/>
              <a:cs typeface="Arial" pitchFamily="34" charset="0"/>
            </a:endParaRPr>
          </a:p>
          <a:p>
            <a:pPr lvl="0" algn="ctr" fontAlgn="base">
              <a:spcBef>
                <a:spcPct val="0"/>
              </a:spcBef>
              <a:spcAft>
                <a:spcPct val="0"/>
              </a:spcAft>
            </a:pPr>
            <a:endParaRPr kumimoji="0" lang="es-ES" sz="1600" b="0" i="0" u="none" strike="noStrike" cap="none" normalizeH="0" baseline="0" dirty="0" smtClean="0">
              <a:ln>
                <a:noFill/>
              </a:ln>
              <a:solidFill>
                <a:schemeClr val="tx1"/>
              </a:solidFill>
              <a:effectLst/>
              <a:latin typeface="Arial" pitchFamily="34" charset="0"/>
              <a:cs typeface="Arial" pitchFamily="34" charset="0"/>
            </a:endParaRPr>
          </a:p>
          <a:p>
            <a:pPr lvl="0" algn="ctr" fontAlgn="base">
              <a:spcBef>
                <a:spcPct val="0"/>
              </a:spcBef>
              <a:spcAft>
                <a:spcPct val="0"/>
              </a:spcAft>
            </a:pPr>
            <a:r>
              <a:rPr lang="es-ES" sz="1600" dirty="0"/>
              <a:t>Difícil de levantar la tolva a lo largo de la </a:t>
            </a:r>
            <a:r>
              <a:rPr lang="es-ES" sz="1600" dirty="0" smtClean="0"/>
              <a:t>pista</a:t>
            </a:r>
          </a:p>
          <a:p>
            <a:pPr lvl="0" algn="ctr" fontAlgn="base">
              <a:spcBef>
                <a:spcPct val="0"/>
              </a:spcBef>
              <a:spcAft>
                <a:spcPct val="0"/>
              </a:spcAft>
            </a:pPr>
            <a:endParaRPr kumimoji="0" lang="es-ES" sz="1600" b="0" i="0" u="none" strike="noStrike" cap="none" normalizeH="0" baseline="0" dirty="0">
              <a:ln>
                <a:noFill/>
              </a:ln>
              <a:solidFill>
                <a:schemeClr val="tx1"/>
              </a:solidFill>
              <a:effectLst/>
              <a:latin typeface="Arial" pitchFamily="34" charset="0"/>
              <a:cs typeface="Arial" pitchFamily="34" charset="0"/>
            </a:endParaRPr>
          </a:p>
          <a:p>
            <a:pPr marL="342900" lvl="0" indent="-342900" algn="ctr" fontAlgn="base">
              <a:spcBef>
                <a:spcPct val="0"/>
              </a:spcBef>
              <a:spcAft>
                <a:spcPct val="0"/>
              </a:spcAft>
              <a:buAutoNum type="arabicPeriod"/>
            </a:pPr>
            <a:r>
              <a:rPr lang="es-ES" sz="1600" dirty="0" smtClean="0"/>
              <a:t>Compruebe </a:t>
            </a:r>
            <a:r>
              <a:rPr lang="es-ES" sz="1600" dirty="0"/>
              <a:t>si hay algún atasco entre la tolva rodillo y pista 2. Verifique si la bomba de engranajes y la válvula del sistema hidráulico están trabajando en funcionamiento normal, especialmente la presión del sistema </a:t>
            </a:r>
            <a:r>
              <a:rPr lang="es-ES" sz="1600" dirty="0" smtClean="0"/>
              <a:t>hidráulico</a:t>
            </a:r>
          </a:p>
          <a:p>
            <a:pPr marL="342900" lvl="0" indent="-342900" algn="ctr" fontAlgn="base">
              <a:spcBef>
                <a:spcPct val="0"/>
              </a:spcBef>
              <a:spcAft>
                <a:spcPct val="0"/>
              </a:spcAft>
              <a:buAutoNum type="arabicPeriod"/>
            </a:pPr>
            <a:endParaRPr kumimoji="0" lang="es-ES" sz="1600" b="0" i="0" u="none" strike="noStrike" cap="none" normalizeH="0" baseline="0" dirty="0">
              <a:ln>
                <a:noFill/>
              </a:ln>
              <a:solidFill>
                <a:schemeClr val="tx1"/>
              </a:solidFill>
              <a:effectLst/>
              <a:latin typeface="Arial" pitchFamily="34" charset="0"/>
              <a:cs typeface="Arial" pitchFamily="34" charset="0"/>
            </a:endParaRPr>
          </a:p>
          <a:p>
            <a:pPr lvl="0" algn="ctr" fontAlgn="base">
              <a:spcBef>
                <a:spcPct val="0"/>
              </a:spcBef>
              <a:spcAft>
                <a:spcPct val="0"/>
              </a:spcAft>
            </a:pPr>
            <a:r>
              <a:rPr lang="es-ES" sz="1600" dirty="0"/>
              <a:t>El tambor de mezcla girando no sin problemas o no </a:t>
            </a:r>
            <a:r>
              <a:rPr lang="es-ES" sz="1600" dirty="0" err="1" smtClean="0"/>
              <a:t>runing</a:t>
            </a:r>
            <a:endParaRPr lang="es-ES" sz="1600" dirty="0" smtClean="0"/>
          </a:p>
          <a:p>
            <a:pPr lvl="0" algn="ctr" fontAlgn="base">
              <a:spcBef>
                <a:spcPct val="0"/>
              </a:spcBef>
              <a:spcAft>
                <a:spcPct val="0"/>
              </a:spcAft>
            </a:pPr>
            <a:endParaRPr lang="es-ES" sz="1600" dirty="0"/>
          </a:p>
          <a:p>
            <a:pPr lvl="0" algn="ctr" fontAlgn="base">
              <a:spcBef>
                <a:spcPct val="0"/>
              </a:spcBef>
              <a:spcAft>
                <a:spcPct val="0"/>
              </a:spcAft>
            </a:pPr>
            <a:r>
              <a:rPr lang="es-ES" sz="1600" dirty="0" smtClean="0"/>
              <a:t> </a:t>
            </a:r>
            <a:r>
              <a:rPr lang="es-ES" sz="1600" dirty="0"/>
              <a:t>Ajuste la frecuencia del disco de embrague</a:t>
            </a:r>
            <a:r>
              <a:rPr lang="es-ES" dirty="0"/>
              <a:t>.</a:t>
            </a:r>
            <a:endParaRPr kumimoji="0" lang="es-ES"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66498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5223" y="246025"/>
            <a:ext cx="1199503" cy="704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CuadroTexto"/>
          <p:cNvSpPr txBox="1"/>
          <p:nvPr/>
        </p:nvSpPr>
        <p:spPr>
          <a:xfrm>
            <a:off x="260648" y="256278"/>
            <a:ext cx="5184575" cy="1015663"/>
          </a:xfrm>
          <a:prstGeom prst="rect">
            <a:avLst/>
          </a:prstGeom>
          <a:noFill/>
        </p:spPr>
        <p:txBody>
          <a:bodyPr wrap="square" rtlCol="0">
            <a:spAutoFit/>
          </a:bodyPr>
          <a:lstStyle/>
          <a:p>
            <a:r>
              <a:rPr lang="es-MX" sz="3000" dirty="0" smtClean="0">
                <a:latin typeface="Arial Black" pitchFamily="34" charset="0"/>
                <a:cs typeface="Aharoni" pitchFamily="2" charset="-79"/>
              </a:rPr>
              <a:t>Olla Revolvedora Portátil .50 m3 </a:t>
            </a:r>
            <a:endParaRPr lang="es-MX" sz="3000" dirty="0">
              <a:latin typeface="Arial Black" pitchFamily="34" charset="0"/>
              <a:cs typeface="Aharoni" pitchFamily="2" charset="-79"/>
            </a:endParaRPr>
          </a:p>
        </p:txBody>
      </p:sp>
      <p:sp>
        <p:nvSpPr>
          <p:cNvPr id="6" name="Rectangle 6"/>
          <p:cNvSpPr>
            <a:spLocks noChangeArrowheads="1"/>
          </p:cNvSpPr>
          <p:nvPr/>
        </p:nvSpPr>
        <p:spPr bwMode="auto">
          <a:xfrm>
            <a:off x="404664" y="4638196"/>
            <a:ext cx="2976325" cy="332398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171450" marR="0" lvl="0" indent="-171450" algn="ctr" defTabSz="914400" rtl="0" eaLnBrk="1" fontAlgn="base" latinLnBrk="0" hangingPunct="1">
              <a:lnSpc>
                <a:spcPct val="100000"/>
              </a:lnSpc>
              <a:spcBef>
                <a:spcPct val="0"/>
              </a:spcBef>
              <a:spcAft>
                <a:spcPct val="0"/>
              </a:spcAft>
              <a:buClrTx/>
              <a:buSzTx/>
              <a:buFont typeface="Wingdings" pitchFamily="2" charset="2"/>
              <a:buChar char="ü"/>
              <a:tabLst/>
            </a:pPr>
            <a:endParaRPr lang="es-ES" sz="1200" dirty="0">
              <a:latin typeface="Arial" pitchFamily="34" charset="0"/>
              <a:cs typeface="Arial" pitchFamily="34" charset="0"/>
            </a:endParaRPr>
          </a:p>
          <a:p>
            <a:pPr marR="0" lvl="0" algn="ctr" defTabSz="914400" rtl="0" eaLnBrk="1" fontAlgn="base" latinLnBrk="0" hangingPunct="1">
              <a:lnSpc>
                <a:spcPct val="100000"/>
              </a:lnSpc>
              <a:spcBef>
                <a:spcPct val="0"/>
              </a:spcBef>
              <a:spcAft>
                <a:spcPct val="0"/>
              </a:spcAft>
              <a:buClrTx/>
              <a:buSzTx/>
              <a:tabLst/>
            </a:pPr>
            <a:r>
              <a:rPr lang="es-ES" sz="1200" dirty="0" smtClean="0">
                <a:latin typeface="Arial" pitchFamily="34" charset="0"/>
                <a:cs typeface="Arial" pitchFamily="34" charset="0"/>
              </a:rPr>
              <a:t>Características:</a:t>
            </a:r>
          </a:p>
          <a:p>
            <a:pPr marL="171450" marR="0" lvl="0" indent="-171450" algn="ctr" defTabSz="914400" rtl="0" eaLnBrk="1" fontAlgn="base" latinLnBrk="0" hangingPunct="1">
              <a:lnSpc>
                <a:spcPct val="100000"/>
              </a:lnSpc>
              <a:spcBef>
                <a:spcPct val="0"/>
              </a:spcBef>
              <a:spcAft>
                <a:spcPct val="0"/>
              </a:spcAft>
              <a:buClrTx/>
              <a:buSzTx/>
              <a:buFont typeface="Wingdings" pitchFamily="2" charset="2"/>
              <a:buChar char="ü"/>
              <a:tabLst/>
            </a:pPr>
            <a:endParaRPr lang="es-ES" sz="1200" dirty="0" smtClean="0">
              <a:latin typeface="Arial" pitchFamily="34" charset="0"/>
              <a:cs typeface="Arial" pitchFamily="34" charset="0"/>
            </a:endParaRPr>
          </a:p>
          <a:p>
            <a:pPr marL="171450" marR="0" lvl="0" indent="-171450" algn="ctr" defTabSz="914400" rtl="0" eaLnBrk="1" fontAlgn="base" latinLnBrk="0" hangingPunct="1">
              <a:lnSpc>
                <a:spcPct val="100000"/>
              </a:lnSpc>
              <a:spcBef>
                <a:spcPct val="0"/>
              </a:spcBef>
              <a:spcAft>
                <a:spcPct val="0"/>
              </a:spcAft>
              <a:buClrTx/>
              <a:buSzTx/>
              <a:buFont typeface="Wingdings" pitchFamily="2" charset="2"/>
              <a:buChar char="ü"/>
              <a:tabLst/>
            </a:pPr>
            <a:r>
              <a:rPr lang="es-ES" sz="1200" dirty="0" smtClean="0">
                <a:latin typeface="Arial" pitchFamily="34" charset="0"/>
                <a:cs typeface="Arial" pitchFamily="34" charset="0"/>
              </a:rPr>
              <a:t>      Agrega una bomba de agua para la circulación de agua entre el tanque de agua del motor y el radiador; mantiene la temperatura del agua del motor estable.</a:t>
            </a:r>
          </a:p>
          <a:p>
            <a:pPr marR="0" lvl="0" algn="ctr" defTabSz="914400" rtl="0" eaLnBrk="1" fontAlgn="base" latinLnBrk="0" hangingPunct="1">
              <a:lnSpc>
                <a:spcPct val="100000"/>
              </a:lnSpc>
              <a:spcBef>
                <a:spcPct val="0"/>
              </a:spcBef>
              <a:spcAft>
                <a:spcPct val="0"/>
              </a:spcAft>
              <a:buClrTx/>
              <a:buSzTx/>
              <a:tabLst/>
            </a:pPr>
            <a:r>
              <a:rPr lang="es-ES" sz="1200" dirty="0" smtClean="0">
                <a:latin typeface="Arial" pitchFamily="34" charset="0"/>
                <a:cs typeface="Arial" pitchFamily="34" charset="0"/>
              </a:rPr>
              <a:t> </a:t>
            </a:r>
          </a:p>
          <a:p>
            <a:pPr marL="171450" marR="0" lvl="0" indent="-171450" algn="ctr" defTabSz="914400" rtl="0" eaLnBrk="1" fontAlgn="base" latinLnBrk="0" hangingPunct="1">
              <a:lnSpc>
                <a:spcPct val="100000"/>
              </a:lnSpc>
              <a:spcBef>
                <a:spcPct val="0"/>
              </a:spcBef>
              <a:spcAft>
                <a:spcPct val="0"/>
              </a:spcAft>
              <a:buClrTx/>
              <a:buSzTx/>
              <a:buFont typeface="Wingdings" pitchFamily="2" charset="2"/>
              <a:buChar char="ü"/>
              <a:tabLst/>
            </a:pPr>
            <a:r>
              <a:rPr lang="es-ES" sz="1200" dirty="0" smtClean="0">
                <a:latin typeface="Arial" pitchFamily="34" charset="0"/>
                <a:cs typeface="Arial" pitchFamily="34" charset="0"/>
              </a:rPr>
              <a:t>      Tiene las ventajas de una estructura compacta, mayor fiabilidad, mezcla uniforme, gran capacidad, fácil operación, fácilmente movible entre sitios, etc.</a:t>
            </a:r>
          </a:p>
          <a:p>
            <a:pPr marR="0" lvl="0" algn="ctr" defTabSz="914400" rtl="0" eaLnBrk="1" fontAlgn="base" latinLnBrk="0" hangingPunct="1">
              <a:lnSpc>
                <a:spcPct val="100000"/>
              </a:lnSpc>
              <a:spcBef>
                <a:spcPct val="0"/>
              </a:spcBef>
              <a:spcAft>
                <a:spcPct val="0"/>
              </a:spcAft>
              <a:buClrTx/>
              <a:buSzTx/>
              <a:tabLst/>
            </a:pPr>
            <a:r>
              <a:rPr lang="es-ES" sz="1200" dirty="0" smtClean="0">
                <a:latin typeface="Arial" pitchFamily="34" charset="0"/>
                <a:cs typeface="Arial" pitchFamily="34" charset="0"/>
              </a:rPr>
              <a:t> </a:t>
            </a:r>
          </a:p>
          <a:p>
            <a:pPr marL="171450" marR="0" lvl="0" indent="-171450" algn="ctr" defTabSz="914400" rtl="0" eaLnBrk="1" fontAlgn="base" latinLnBrk="0" hangingPunct="1">
              <a:lnSpc>
                <a:spcPct val="100000"/>
              </a:lnSpc>
              <a:spcBef>
                <a:spcPct val="0"/>
              </a:spcBef>
              <a:spcAft>
                <a:spcPct val="0"/>
              </a:spcAft>
              <a:buClrTx/>
              <a:buSzTx/>
              <a:buFont typeface="Wingdings" pitchFamily="2" charset="2"/>
              <a:buChar char="ü"/>
              <a:tabLst/>
            </a:pPr>
            <a:r>
              <a:rPr lang="es-ES" sz="1200" dirty="0" smtClean="0">
                <a:latin typeface="Arial" pitchFamily="34" charset="0"/>
                <a:cs typeface="Arial" pitchFamily="34" charset="0"/>
              </a:rPr>
              <a:t>El mezclador es ampliamente utilizado en obras de construcción, proyectos de carreteras y puentes, y muchos otros sitios de construcción</a:t>
            </a:r>
            <a:endParaRPr kumimoji="0" lang="es-ES" sz="1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736" y="1691681"/>
            <a:ext cx="3266513"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4059428" y="1691681"/>
            <a:ext cx="2265637" cy="2677656"/>
          </a:xfrm>
          <a:prstGeom prst="rect">
            <a:avLst/>
          </a:prstGeom>
        </p:spPr>
        <p:txBody>
          <a:bodyPr wrap="square">
            <a:spAutoFit/>
          </a:bodyPr>
          <a:lstStyle/>
          <a:p>
            <a:pPr marL="171450" lvl="0" indent="-171450" algn="ctr" fontAlgn="base">
              <a:spcBef>
                <a:spcPct val="0"/>
              </a:spcBef>
              <a:spcAft>
                <a:spcPct val="0"/>
              </a:spcAft>
              <a:buFont typeface="Wingdings" pitchFamily="2" charset="2"/>
              <a:buChar char="ü"/>
            </a:pPr>
            <a:r>
              <a:rPr lang="es-ES" sz="1200" dirty="0">
                <a:solidFill>
                  <a:srgbClr val="212121"/>
                </a:solidFill>
                <a:latin typeface="Arial" pitchFamily="34" charset="0"/>
                <a:cs typeface="Arial" pitchFamily="34" charset="0"/>
              </a:rPr>
              <a:t>El mezclador de concreto  tipo Olla Revolvedora de .50 m3 es de capacidad media, tipo auto caída. </a:t>
            </a:r>
          </a:p>
          <a:p>
            <a:pPr marL="171450" lvl="0" indent="-171450" algn="ctr" fontAlgn="base">
              <a:spcBef>
                <a:spcPct val="0"/>
              </a:spcBef>
              <a:spcAft>
                <a:spcPct val="0"/>
              </a:spcAft>
              <a:buFont typeface="Wingdings" pitchFamily="2" charset="2"/>
              <a:buChar char="ü"/>
            </a:pPr>
            <a:endParaRPr lang="es-ES" sz="1200" dirty="0">
              <a:solidFill>
                <a:srgbClr val="212121"/>
              </a:solidFill>
              <a:latin typeface="Arial" pitchFamily="34" charset="0"/>
              <a:cs typeface="Arial" pitchFamily="34" charset="0"/>
            </a:endParaRPr>
          </a:p>
          <a:p>
            <a:pPr marL="171450" lvl="0" indent="-171450" algn="ctr" fontAlgn="base">
              <a:spcBef>
                <a:spcPct val="0"/>
              </a:spcBef>
              <a:spcAft>
                <a:spcPct val="0"/>
              </a:spcAft>
              <a:buFont typeface="Wingdings" pitchFamily="2" charset="2"/>
              <a:buChar char="ü"/>
            </a:pPr>
            <a:r>
              <a:rPr lang="es-ES" sz="1200" dirty="0">
                <a:solidFill>
                  <a:srgbClr val="212121"/>
                </a:solidFill>
                <a:latin typeface="Arial" pitchFamily="34" charset="0"/>
                <a:cs typeface="Arial" pitchFamily="34" charset="0"/>
              </a:rPr>
              <a:t>Es adecuado para mezclar hormigón ;</a:t>
            </a:r>
          </a:p>
          <a:p>
            <a:pPr marL="171450" lvl="0" indent="-171450" algn="ctr" fontAlgn="base">
              <a:spcBef>
                <a:spcPct val="0"/>
              </a:spcBef>
              <a:spcAft>
                <a:spcPct val="0"/>
              </a:spcAft>
              <a:buFont typeface="Wingdings" pitchFamily="2" charset="2"/>
              <a:buChar char="ü"/>
            </a:pPr>
            <a:endParaRPr lang="es-ES" sz="1200" dirty="0">
              <a:solidFill>
                <a:srgbClr val="212121"/>
              </a:solidFill>
              <a:latin typeface="Arial" pitchFamily="34" charset="0"/>
              <a:cs typeface="Arial" pitchFamily="34" charset="0"/>
            </a:endParaRPr>
          </a:p>
          <a:p>
            <a:pPr marL="171450" lvl="0" indent="-171450" algn="ctr" fontAlgn="base">
              <a:spcBef>
                <a:spcPct val="0"/>
              </a:spcBef>
              <a:spcAft>
                <a:spcPct val="0"/>
              </a:spcAft>
              <a:buFont typeface="Wingdings" pitchFamily="2" charset="2"/>
              <a:buChar char="ü"/>
            </a:pPr>
            <a:r>
              <a:rPr lang="es-ES" sz="1200" dirty="0">
                <a:solidFill>
                  <a:srgbClr val="212121"/>
                </a:solidFill>
                <a:latin typeface="Arial" pitchFamily="34" charset="0"/>
                <a:cs typeface="Arial" pitchFamily="34" charset="0"/>
              </a:rPr>
              <a:t>El tambor gira para mezclar y retrocede para descargar. </a:t>
            </a:r>
          </a:p>
          <a:p>
            <a:pPr marL="171450" lvl="0" indent="-171450" algn="ctr" fontAlgn="base">
              <a:spcBef>
                <a:spcPct val="0"/>
              </a:spcBef>
              <a:spcAft>
                <a:spcPct val="0"/>
              </a:spcAft>
              <a:buFont typeface="Wingdings" pitchFamily="2" charset="2"/>
              <a:buChar char="ü"/>
            </a:pPr>
            <a:endParaRPr lang="es-ES" sz="1200" dirty="0">
              <a:solidFill>
                <a:srgbClr val="212121"/>
              </a:solidFill>
              <a:latin typeface="Arial" pitchFamily="34" charset="0"/>
              <a:cs typeface="Arial" pitchFamily="34" charset="0"/>
            </a:endParaRPr>
          </a:p>
          <a:p>
            <a:pPr marL="171450" lvl="0" indent="-171450" algn="ctr" fontAlgn="base">
              <a:spcBef>
                <a:spcPct val="0"/>
              </a:spcBef>
              <a:spcAft>
                <a:spcPct val="0"/>
              </a:spcAft>
              <a:buFont typeface="Wingdings" pitchFamily="2" charset="2"/>
              <a:buChar char="ü"/>
            </a:pPr>
            <a:r>
              <a:rPr lang="es-ES" sz="1200" dirty="0">
                <a:solidFill>
                  <a:srgbClr val="212121"/>
                </a:solidFill>
                <a:latin typeface="Arial" pitchFamily="34" charset="0"/>
                <a:cs typeface="Arial" pitchFamily="34" charset="0"/>
              </a:rPr>
              <a:t>La capacidad de este mezclador es 0.35 y 0.50 metros cúbicos.</a:t>
            </a:r>
          </a:p>
        </p:txBody>
      </p:sp>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6608" y="5220071"/>
            <a:ext cx="2903962" cy="2160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8654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1269" y="15355"/>
            <a:ext cx="2119963" cy="1244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568" y="1403648"/>
            <a:ext cx="4915681" cy="2643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a:spLocks noChangeArrowheads="1"/>
          </p:cNvSpPr>
          <p:nvPr/>
        </p:nvSpPr>
        <p:spPr bwMode="auto">
          <a:xfrm>
            <a:off x="180918" y="4085361"/>
            <a:ext cx="6192688" cy="5539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212121"/>
                </a:solidFill>
                <a:effectLst/>
                <a:latin typeface="Arial" pitchFamily="34" charset="0"/>
                <a:cs typeface="Arial" pitchFamily="34" charset="0"/>
              </a:rPr>
              <a:t>1. Montaje de los neumáticos 2. Bastidor 3. Carcasa del radiador 4. Sistema de transmisión 5. Sistema de suministro de agua 6. Marco de carga 7. Tambor de mezcla 8. Rodillo de soporte 9. Sistema de elevación hidráulico 10. Sistema de carga</a:t>
            </a:r>
            <a:r>
              <a:rPr kumimoji="0" lang="es-ES" sz="1200" b="0" i="0" u="none" strike="noStrike" cap="none" normalizeH="0" baseline="0" dirty="0" smtClean="0">
                <a:ln>
                  <a:noFill/>
                </a:ln>
                <a:solidFill>
                  <a:schemeClr val="tx1"/>
                </a:solidFill>
                <a:effectLst/>
                <a:latin typeface="Arial" pitchFamily="34" charset="0"/>
                <a:cs typeface="Arial" pitchFamily="34" charset="0"/>
              </a:rPr>
              <a:t> </a:t>
            </a:r>
          </a:p>
        </p:txBody>
      </p:sp>
      <p:sp>
        <p:nvSpPr>
          <p:cNvPr id="3" name="Rectangle 2"/>
          <p:cNvSpPr>
            <a:spLocks noChangeArrowheads="1"/>
          </p:cNvSpPr>
          <p:nvPr/>
        </p:nvSpPr>
        <p:spPr bwMode="auto">
          <a:xfrm>
            <a:off x="215577" y="6948264"/>
            <a:ext cx="6220816" cy="152349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171450" lvl="0" indent="-171450" fontAlgn="base">
              <a:spcBef>
                <a:spcPct val="0"/>
              </a:spcBef>
              <a:spcAft>
                <a:spcPct val="0"/>
              </a:spcAft>
              <a:buFont typeface="Wingdings" pitchFamily="2" charset="2"/>
              <a:buChar char="ü"/>
            </a:pPr>
            <a:r>
              <a:rPr kumimoji="0" lang="es-ES" sz="1100" b="0" i="0" u="none" strike="noStrike" cap="none" normalizeH="0" baseline="0" dirty="0" smtClean="0">
                <a:ln>
                  <a:noFill/>
                </a:ln>
                <a:solidFill>
                  <a:srgbClr val="212121"/>
                </a:solidFill>
                <a:effectLst/>
                <a:latin typeface="Arial" pitchFamily="34" charset="0"/>
                <a:cs typeface="Arial" pitchFamily="34" charset="0"/>
              </a:rPr>
              <a:t>Motor diesel marca </a:t>
            </a:r>
            <a:r>
              <a:rPr kumimoji="0" lang="es-ES" sz="1100" b="0" i="0" u="none" strike="noStrike" cap="none" normalizeH="0" baseline="0" dirty="0" err="1" smtClean="0">
                <a:ln>
                  <a:noFill/>
                </a:ln>
                <a:solidFill>
                  <a:srgbClr val="212121"/>
                </a:solidFill>
                <a:effectLst/>
                <a:latin typeface="Arial" pitchFamily="34" charset="0"/>
                <a:cs typeface="Arial" pitchFamily="34" charset="0"/>
              </a:rPr>
              <a:t>Yanmar</a:t>
            </a:r>
            <a:r>
              <a:rPr kumimoji="0" lang="es-ES" sz="1100" b="0" i="0" u="none" strike="noStrike" cap="none" normalizeH="0" baseline="0" dirty="0" smtClean="0">
                <a:ln>
                  <a:noFill/>
                </a:ln>
                <a:solidFill>
                  <a:srgbClr val="212121"/>
                </a:solidFill>
                <a:effectLst/>
                <a:latin typeface="Arial" pitchFamily="34" charset="0"/>
                <a:cs typeface="Arial" pitchFamily="34" charset="0"/>
              </a:rPr>
              <a:t>, refrigeración por agua, </a:t>
            </a:r>
          </a:p>
          <a:p>
            <a:pPr marL="171450" lvl="0" indent="-171450" fontAlgn="base">
              <a:spcBef>
                <a:spcPct val="0"/>
              </a:spcBef>
              <a:spcAft>
                <a:spcPct val="0"/>
              </a:spcAft>
              <a:buFont typeface="Wingdings" pitchFamily="2" charset="2"/>
              <a:buChar char="ü"/>
            </a:pPr>
            <a:r>
              <a:rPr lang="es-ES" sz="1100" dirty="0" smtClean="0">
                <a:latin typeface="Arial" pitchFamily="34" charset="0"/>
                <a:cs typeface="Arial" pitchFamily="34" charset="0"/>
              </a:rPr>
              <a:t>Fácil de operar Hay dos varillas de operación. La barra de operación 1 se usa para controlar la tolva hacia arriba y hacia abajo. La barra de operación 2 se usa para controlar el tambor girando en el sentido de las agujas del reloj. Cuando el mezclador gira en el sentido de las agujas del reloj, significa que se está mezclando. Cuando el mezclador gira en sentido </a:t>
            </a:r>
            <a:r>
              <a:rPr lang="es-ES" sz="1100" dirty="0" err="1" smtClean="0">
                <a:latin typeface="Arial" pitchFamily="34" charset="0"/>
                <a:cs typeface="Arial" pitchFamily="34" charset="0"/>
              </a:rPr>
              <a:t>antihorario</a:t>
            </a:r>
            <a:r>
              <a:rPr lang="es-ES" sz="1100" dirty="0" smtClean="0">
                <a:latin typeface="Arial" pitchFamily="34" charset="0"/>
                <a:cs typeface="Arial" pitchFamily="34" charset="0"/>
              </a:rPr>
              <a:t>, significa que está descargando el concreto.</a:t>
            </a:r>
          </a:p>
          <a:p>
            <a:pPr marL="171450" lvl="0" indent="-171450" fontAlgn="base">
              <a:spcBef>
                <a:spcPct val="0"/>
              </a:spcBef>
              <a:spcAft>
                <a:spcPct val="0"/>
              </a:spcAft>
              <a:buFont typeface="Wingdings" pitchFamily="2" charset="2"/>
              <a:buChar char="ü"/>
            </a:pPr>
            <a:r>
              <a:rPr lang="es-ES" sz="1100" dirty="0" smtClean="0">
                <a:latin typeface="Arial" pitchFamily="34" charset="0"/>
                <a:cs typeface="Arial" pitchFamily="34" charset="0"/>
              </a:rPr>
              <a:t>Bomba de agua Equipamos una bomba de agua para nuestra mezcladora de concreto, Por lo tanto, bombeará el agua directamente, sin necesidad de agregar agua manualmente.</a:t>
            </a:r>
          </a:p>
          <a:p>
            <a:pPr marL="171450" lvl="0" indent="-171450" fontAlgn="base">
              <a:spcBef>
                <a:spcPct val="0"/>
              </a:spcBef>
              <a:spcAft>
                <a:spcPct val="0"/>
              </a:spcAft>
              <a:buFont typeface="Wingdings" pitchFamily="2" charset="2"/>
              <a:buChar char="ü"/>
            </a:pP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7187" y="4753447"/>
            <a:ext cx="2856419" cy="20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CuadroTexto"/>
          <p:cNvSpPr txBox="1"/>
          <p:nvPr/>
        </p:nvSpPr>
        <p:spPr>
          <a:xfrm>
            <a:off x="209046" y="208938"/>
            <a:ext cx="4300074" cy="1015663"/>
          </a:xfrm>
          <a:prstGeom prst="rect">
            <a:avLst/>
          </a:prstGeom>
          <a:noFill/>
        </p:spPr>
        <p:txBody>
          <a:bodyPr wrap="square" rtlCol="0">
            <a:spAutoFit/>
          </a:bodyPr>
          <a:lstStyle/>
          <a:p>
            <a:r>
              <a:rPr lang="es-MX" sz="3000" dirty="0" smtClean="0">
                <a:latin typeface="Arial Black" pitchFamily="34" charset="0"/>
                <a:cs typeface="Aharoni" pitchFamily="2" charset="-79"/>
              </a:rPr>
              <a:t>Olla Revolvedora Portátil .50 m3 </a:t>
            </a:r>
            <a:endParaRPr lang="es-MX" sz="3000" dirty="0">
              <a:latin typeface="Arial Black" pitchFamily="34" charset="0"/>
              <a:cs typeface="Aharoni" pitchFamily="2" charset="-79"/>
            </a:endParaRPr>
          </a:p>
        </p:txBody>
      </p:sp>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664" y="4845760"/>
            <a:ext cx="2872598" cy="1911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7601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5223" y="246025"/>
            <a:ext cx="1199503" cy="704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CuadroTexto"/>
          <p:cNvSpPr txBox="1"/>
          <p:nvPr/>
        </p:nvSpPr>
        <p:spPr>
          <a:xfrm>
            <a:off x="260648" y="246025"/>
            <a:ext cx="5256584" cy="1015663"/>
          </a:xfrm>
          <a:prstGeom prst="rect">
            <a:avLst/>
          </a:prstGeom>
          <a:noFill/>
        </p:spPr>
        <p:txBody>
          <a:bodyPr wrap="square" rtlCol="0">
            <a:spAutoFit/>
          </a:bodyPr>
          <a:lstStyle/>
          <a:p>
            <a:r>
              <a:rPr lang="es-MX" sz="3000" dirty="0" smtClean="0">
                <a:latin typeface="Arial Black" pitchFamily="34" charset="0"/>
                <a:cs typeface="Aharoni" pitchFamily="2" charset="-79"/>
              </a:rPr>
              <a:t>Olla Revolvedora Portátil .50 m3 </a:t>
            </a:r>
            <a:endParaRPr lang="es-MX" sz="3000" dirty="0">
              <a:latin typeface="Arial Black" pitchFamily="34" charset="0"/>
              <a:cs typeface="Aharoni" pitchFamily="2" charset="-79"/>
            </a:endParaRPr>
          </a:p>
        </p:txBody>
      </p:sp>
      <p:pic>
        <p:nvPicPr>
          <p:cNvPr id="103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477" y="1265632"/>
            <a:ext cx="5978274" cy="4487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a:spLocks noChangeArrowheads="1"/>
          </p:cNvSpPr>
          <p:nvPr/>
        </p:nvSpPr>
        <p:spPr bwMode="auto">
          <a:xfrm>
            <a:off x="477478" y="5807170"/>
            <a:ext cx="5978274" cy="249299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dirty="0" smtClean="0">
                <a:ln>
                  <a:noFill/>
                </a:ln>
                <a:solidFill>
                  <a:srgbClr val="212121"/>
                </a:solidFill>
                <a:effectLst/>
                <a:latin typeface="Arial" pitchFamily="34" charset="0"/>
                <a:cs typeface="Arial" pitchFamily="34" charset="0"/>
              </a:rPr>
              <a:t>CONTENIDO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dirty="0" smtClean="0">
                <a:ln>
                  <a:noFill/>
                </a:ln>
                <a:solidFill>
                  <a:srgbClr val="212121"/>
                </a:solidFill>
                <a:effectLst/>
                <a:latin typeface="Arial" pitchFamily="34" charset="0"/>
                <a:cs typeface="Arial" pitchFamily="34" charset="0"/>
              </a:rPr>
              <a:t> </a:t>
            </a:r>
          </a:p>
          <a:p>
            <a:pPr marL="342900" marR="0" lvl="0" indent="-342900" algn="l" defTabSz="914400" rtl="0" eaLnBrk="1" fontAlgn="base" latinLnBrk="0" hangingPunct="1">
              <a:lnSpc>
                <a:spcPct val="100000"/>
              </a:lnSpc>
              <a:spcBef>
                <a:spcPct val="0"/>
              </a:spcBef>
              <a:spcAft>
                <a:spcPct val="0"/>
              </a:spcAft>
              <a:buClrTx/>
              <a:buSzTx/>
              <a:buFontTx/>
              <a:buAutoNum type="arabicPeriod"/>
              <a:tabLst/>
            </a:pPr>
            <a:r>
              <a:rPr kumimoji="0" lang="es-ES" b="0" i="0" u="none" strike="noStrike" cap="none" normalizeH="0" baseline="0" dirty="0" smtClean="0">
                <a:ln>
                  <a:noFill/>
                </a:ln>
                <a:solidFill>
                  <a:srgbClr val="212121"/>
                </a:solidFill>
                <a:effectLst/>
                <a:latin typeface="Arial" pitchFamily="34" charset="0"/>
                <a:cs typeface="Arial" pitchFamily="34" charset="0"/>
              </a:rPr>
              <a:t>Uso de productos y características </a:t>
            </a:r>
          </a:p>
          <a:p>
            <a:pPr marL="342900" marR="0" lvl="0" indent="-342900" algn="l" defTabSz="914400" rtl="0" eaLnBrk="1" fontAlgn="base" latinLnBrk="0" hangingPunct="1">
              <a:lnSpc>
                <a:spcPct val="100000"/>
              </a:lnSpc>
              <a:spcBef>
                <a:spcPct val="0"/>
              </a:spcBef>
              <a:spcAft>
                <a:spcPct val="0"/>
              </a:spcAft>
              <a:buClrTx/>
              <a:buSzTx/>
              <a:buFontTx/>
              <a:buAutoNum type="arabicPeriod"/>
              <a:tabLst/>
            </a:pPr>
            <a:r>
              <a:rPr kumimoji="0" lang="es-ES" b="0" i="0" u="none" strike="noStrike" cap="none" normalizeH="0" baseline="0" dirty="0" smtClean="0">
                <a:ln>
                  <a:noFill/>
                </a:ln>
                <a:solidFill>
                  <a:srgbClr val="212121"/>
                </a:solidFill>
                <a:effectLst/>
                <a:latin typeface="Arial" pitchFamily="34" charset="0"/>
                <a:cs typeface="Arial" pitchFamily="34" charset="0"/>
              </a:rPr>
              <a:t>Principales especificaciones técnicas </a:t>
            </a:r>
          </a:p>
          <a:p>
            <a:pPr marL="342900" marR="0" lvl="0" indent="-342900" algn="l" defTabSz="914400" rtl="0" eaLnBrk="1" fontAlgn="base" latinLnBrk="0" hangingPunct="1">
              <a:lnSpc>
                <a:spcPct val="100000"/>
              </a:lnSpc>
              <a:spcBef>
                <a:spcPct val="0"/>
              </a:spcBef>
              <a:spcAft>
                <a:spcPct val="0"/>
              </a:spcAft>
              <a:buClrTx/>
              <a:buSzTx/>
              <a:buFontTx/>
              <a:buAutoNum type="arabicPeriod"/>
              <a:tabLst/>
            </a:pPr>
            <a:r>
              <a:rPr kumimoji="0" lang="es-ES" b="0" i="0" u="none" strike="noStrike" cap="none" normalizeH="0" baseline="0" dirty="0" smtClean="0">
                <a:ln>
                  <a:noFill/>
                </a:ln>
                <a:solidFill>
                  <a:srgbClr val="212121"/>
                </a:solidFill>
                <a:effectLst/>
                <a:latin typeface="Arial" pitchFamily="34" charset="0"/>
                <a:cs typeface="Arial" pitchFamily="34" charset="0"/>
              </a:rPr>
              <a:t>Breve introducción de la estructura principal </a:t>
            </a:r>
          </a:p>
          <a:p>
            <a:pPr marL="342900" marR="0" lvl="0" indent="-342900" algn="l" defTabSz="914400" rtl="0" eaLnBrk="1" fontAlgn="base" latinLnBrk="0" hangingPunct="1">
              <a:lnSpc>
                <a:spcPct val="100000"/>
              </a:lnSpc>
              <a:spcBef>
                <a:spcPct val="0"/>
              </a:spcBef>
              <a:spcAft>
                <a:spcPct val="0"/>
              </a:spcAft>
              <a:buClrTx/>
              <a:buSzTx/>
              <a:buFontTx/>
              <a:buAutoNum type="arabicPeriod"/>
              <a:tabLst/>
            </a:pPr>
            <a:r>
              <a:rPr kumimoji="0" lang="es-ES" b="0" i="0" u="none" strike="noStrike" cap="none" normalizeH="0" baseline="0" dirty="0" smtClean="0">
                <a:ln>
                  <a:noFill/>
                </a:ln>
                <a:solidFill>
                  <a:srgbClr val="212121"/>
                </a:solidFill>
                <a:effectLst/>
                <a:latin typeface="Arial" pitchFamily="34" charset="0"/>
                <a:cs typeface="Arial" pitchFamily="34" charset="0"/>
              </a:rPr>
              <a:t>Verifique y pruebe la ejecución de una máquina nueva</a:t>
            </a:r>
          </a:p>
          <a:p>
            <a:pPr marL="342900" marR="0" lvl="0" indent="-342900" algn="l" defTabSz="914400" rtl="0" eaLnBrk="1" fontAlgn="base" latinLnBrk="0" hangingPunct="1">
              <a:lnSpc>
                <a:spcPct val="100000"/>
              </a:lnSpc>
              <a:spcBef>
                <a:spcPct val="0"/>
              </a:spcBef>
              <a:spcAft>
                <a:spcPct val="0"/>
              </a:spcAft>
              <a:buClrTx/>
              <a:buSzTx/>
              <a:buFontTx/>
              <a:buAutoNum type="arabicPeriod"/>
              <a:tabLst/>
            </a:pPr>
            <a:r>
              <a:rPr kumimoji="0" lang="es-ES" b="0" i="0" u="none" strike="noStrike" cap="none" normalizeH="0" baseline="0" dirty="0" smtClean="0">
                <a:ln>
                  <a:noFill/>
                </a:ln>
                <a:solidFill>
                  <a:srgbClr val="212121"/>
                </a:solidFill>
                <a:effectLst/>
                <a:latin typeface="Arial" pitchFamily="34" charset="0"/>
                <a:cs typeface="Arial" pitchFamily="34" charset="0"/>
              </a:rPr>
              <a:t>Mantenimiento y servicios </a:t>
            </a:r>
          </a:p>
          <a:p>
            <a:pPr marL="342900" marR="0" lvl="0" indent="-342900" algn="l" defTabSz="914400" rtl="0" eaLnBrk="1" fontAlgn="base" latinLnBrk="0" hangingPunct="1">
              <a:lnSpc>
                <a:spcPct val="100000"/>
              </a:lnSpc>
              <a:spcBef>
                <a:spcPct val="0"/>
              </a:spcBef>
              <a:spcAft>
                <a:spcPct val="0"/>
              </a:spcAft>
              <a:buClrTx/>
              <a:buSzTx/>
              <a:buFontTx/>
              <a:buAutoNum type="arabicPeriod"/>
              <a:tabLst/>
            </a:pPr>
            <a:r>
              <a:rPr kumimoji="0" lang="es-ES" b="0" i="0" u="none" strike="noStrike" cap="none" normalizeH="0" baseline="0" dirty="0" smtClean="0">
                <a:ln>
                  <a:noFill/>
                </a:ln>
                <a:solidFill>
                  <a:srgbClr val="212121"/>
                </a:solidFill>
                <a:effectLst/>
                <a:latin typeface="Arial" pitchFamily="34" charset="0"/>
                <a:cs typeface="Arial" pitchFamily="34" charset="0"/>
              </a:rPr>
              <a:t>Atenciones y sistemas de reparación </a:t>
            </a:r>
          </a:p>
          <a:p>
            <a:pPr marL="342900" marR="0" lvl="0" indent="-342900" algn="l" defTabSz="914400" rtl="0" eaLnBrk="1" fontAlgn="base" latinLnBrk="0" hangingPunct="1">
              <a:lnSpc>
                <a:spcPct val="100000"/>
              </a:lnSpc>
              <a:spcBef>
                <a:spcPct val="0"/>
              </a:spcBef>
              <a:spcAft>
                <a:spcPct val="0"/>
              </a:spcAft>
              <a:buClrTx/>
              <a:buSzTx/>
              <a:buFontTx/>
              <a:buAutoNum type="arabicPeriod"/>
              <a:tabLst/>
            </a:pPr>
            <a:r>
              <a:rPr kumimoji="0" lang="es-ES" b="0" i="0" u="none" strike="noStrike" cap="none" normalizeH="0" baseline="0" dirty="0" smtClean="0">
                <a:ln>
                  <a:noFill/>
                </a:ln>
                <a:solidFill>
                  <a:srgbClr val="212121"/>
                </a:solidFill>
                <a:effectLst/>
                <a:latin typeface="Arial" pitchFamily="34" charset="0"/>
                <a:cs typeface="Arial" pitchFamily="34" charset="0"/>
              </a:rPr>
              <a:t>Problemas y soluciones</a:t>
            </a:r>
            <a:r>
              <a:rPr kumimoji="0" lang="es-ES" b="0" i="0" u="none" strike="noStrike" cap="none" normalizeH="0" baseline="0" dirty="0" smtClean="0">
                <a:ln>
                  <a:noFill/>
                </a:ln>
                <a:solidFill>
                  <a:schemeClr val="tx1"/>
                </a:solidFill>
                <a:effectLst/>
                <a:latin typeface="Arial" pitchFamily="34" charset="0"/>
                <a:cs typeface="Arial" pitchFamily="34" charset="0"/>
              </a:rPr>
              <a:t> </a:t>
            </a:r>
          </a:p>
        </p:txBody>
      </p:sp>
    </p:spTree>
    <p:extLst>
      <p:ext uri="{BB962C8B-B14F-4D97-AF65-F5344CB8AC3E}">
        <p14:creationId xmlns:p14="http://schemas.microsoft.com/office/powerpoint/2010/main" val="1964141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5223" y="246025"/>
            <a:ext cx="1199503" cy="704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CuadroTexto"/>
          <p:cNvSpPr txBox="1"/>
          <p:nvPr/>
        </p:nvSpPr>
        <p:spPr>
          <a:xfrm>
            <a:off x="260648" y="246025"/>
            <a:ext cx="5256584" cy="1015663"/>
          </a:xfrm>
          <a:prstGeom prst="rect">
            <a:avLst/>
          </a:prstGeom>
          <a:noFill/>
        </p:spPr>
        <p:txBody>
          <a:bodyPr wrap="square" rtlCol="0">
            <a:spAutoFit/>
          </a:bodyPr>
          <a:lstStyle/>
          <a:p>
            <a:r>
              <a:rPr lang="es-MX" sz="3000" dirty="0" smtClean="0">
                <a:latin typeface="Arial Black" pitchFamily="34" charset="0"/>
                <a:cs typeface="Aharoni" pitchFamily="2" charset="-79"/>
              </a:rPr>
              <a:t>Olla Revolvedora Portátil .50 m3 </a:t>
            </a:r>
            <a:endParaRPr lang="es-MX" sz="3000" dirty="0">
              <a:latin typeface="Arial Black" pitchFamily="34" charset="0"/>
              <a:cs typeface="Aharoni" pitchFamily="2" charset="-79"/>
            </a:endParaRPr>
          </a:p>
        </p:txBody>
      </p:sp>
      <p:sp>
        <p:nvSpPr>
          <p:cNvPr id="2" name="Rectangle 1"/>
          <p:cNvSpPr>
            <a:spLocks noChangeArrowheads="1"/>
          </p:cNvSpPr>
          <p:nvPr/>
        </p:nvSpPr>
        <p:spPr bwMode="auto">
          <a:xfrm>
            <a:off x="476672" y="1619672"/>
            <a:ext cx="5978274" cy="526297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342900" lvl="0" indent="-342900" algn="ctr" fontAlgn="base">
              <a:spcBef>
                <a:spcPct val="0"/>
              </a:spcBef>
              <a:spcAft>
                <a:spcPct val="0"/>
              </a:spcAft>
              <a:buAutoNum type="arabicPeriod"/>
            </a:pPr>
            <a:r>
              <a:rPr lang="es-ES" dirty="0" smtClean="0"/>
              <a:t>Uso </a:t>
            </a:r>
            <a:r>
              <a:rPr lang="es-ES" dirty="0"/>
              <a:t>de productos y características </a:t>
            </a:r>
            <a:endParaRPr lang="es-ES" dirty="0" smtClean="0"/>
          </a:p>
          <a:p>
            <a:pPr lvl="0" algn="ctr" fontAlgn="base">
              <a:spcBef>
                <a:spcPct val="0"/>
              </a:spcBef>
              <a:spcAft>
                <a:spcPct val="0"/>
              </a:spcAft>
            </a:pPr>
            <a:r>
              <a:rPr lang="es-ES" dirty="0" smtClean="0"/>
              <a:t>El </a:t>
            </a:r>
            <a:r>
              <a:rPr lang="es-ES" dirty="0"/>
              <a:t>mezclador de concreto es de capacidad media, tipo </a:t>
            </a:r>
            <a:r>
              <a:rPr lang="es-ES" dirty="0" err="1"/>
              <a:t>autocaída</a:t>
            </a:r>
            <a:r>
              <a:rPr lang="es-ES" dirty="0"/>
              <a:t>. Es adecuado para mezclar Plástico y hormigón de bajo asentamiento. Se requiere que el tamaño agregado sea menor que 60 </a:t>
            </a:r>
            <a:r>
              <a:rPr lang="es-ES" dirty="0" err="1"/>
              <a:t>mm.</a:t>
            </a:r>
            <a:r>
              <a:rPr lang="es-ES" dirty="0"/>
              <a:t> El tambor gira para mezclar e invertir para descargar. </a:t>
            </a:r>
            <a:endParaRPr lang="es-ES" dirty="0" smtClean="0"/>
          </a:p>
          <a:p>
            <a:pPr lvl="0" algn="ctr" fontAlgn="base">
              <a:spcBef>
                <a:spcPct val="0"/>
              </a:spcBef>
              <a:spcAft>
                <a:spcPct val="0"/>
              </a:spcAft>
            </a:pPr>
            <a:r>
              <a:rPr lang="es-ES" dirty="0" smtClean="0"/>
              <a:t>La </a:t>
            </a:r>
            <a:r>
              <a:rPr lang="es-ES" dirty="0"/>
              <a:t>salida clasificada la capacidad de este mezclador es 0.50 metros cúbicos. Y este mezclador tiene nuevas características</a:t>
            </a:r>
            <a:r>
              <a:rPr lang="es-ES" dirty="0" smtClean="0"/>
              <a:t>:</a:t>
            </a:r>
          </a:p>
          <a:p>
            <a:pPr lvl="0" algn="ctr" fontAlgn="base">
              <a:spcBef>
                <a:spcPct val="0"/>
              </a:spcBef>
              <a:spcAft>
                <a:spcPct val="0"/>
              </a:spcAft>
            </a:pPr>
            <a:r>
              <a:rPr lang="es-ES" dirty="0" smtClean="0"/>
              <a:t> </a:t>
            </a:r>
            <a:r>
              <a:rPr lang="es-ES" dirty="0"/>
              <a:t>1. Agrega una bomba de agua para la circulación de agua entre el tanque de agua del motor y el radiador; mantiene la temperatura del agua del motor estable. </a:t>
            </a:r>
            <a:endParaRPr lang="es-ES" dirty="0" smtClean="0"/>
          </a:p>
          <a:p>
            <a:pPr lvl="0" algn="ctr" fontAlgn="base">
              <a:spcBef>
                <a:spcPct val="0"/>
              </a:spcBef>
              <a:spcAft>
                <a:spcPct val="0"/>
              </a:spcAft>
            </a:pPr>
            <a:r>
              <a:rPr lang="es-ES" dirty="0" smtClean="0"/>
              <a:t>2</a:t>
            </a:r>
            <a:r>
              <a:rPr lang="es-ES" dirty="0"/>
              <a:t>. En segundo lugar, eliminar el punto de succión de aire de la parte posterior a la parte delantera, reducir a chupar el polvo Será bueno prolongar la vida útil del motor. Tiene las ventajas de una estructura compacta, mayor fiabilidad, mezcla uniforme, grande capacidad, operación fácil, fácilmente movible entre sitios, etc. El mezclador es ampliamente utilizado en sitio de construcción, proyecto de carretera y puente, y muchos otros sitios de construcción.</a:t>
            </a:r>
            <a:endParaRPr kumimoji="0" lang="es-ES"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95685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5223" y="246025"/>
            <a:ext cx="1199503" cy="704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CuadroTexto"/>
          <p:cNvSpPr txBox="1"/>
          <p:nvPr/>
        </p:nvSpPr>
        <p:spPr>
          <a:xfrm>
            <a:off x="260648" y="246025"/>
            <a:ext cx="5256584" cy="1015663"/>
          </a:xfrm>
          <a:prstGeom prst="rect">
            <a:avLst/>
          </a:prstGeom>
          <a:noFill/>
        </p:spPr>
        <p:txBody>
          <a:bodyPr wrap="square" rtlCol="0">
            <a:spAutoFit/>
          </a:bodyPr>
          <a:lstStyle/>
          <a:p>
            <a:r>
              <a:rPr lang="es-MX" sz="3000" dirty="0" smtClean="0">
                <a:latin typeface="Arial Black" pitchFamily="34" charset="0"/>
                <a:cs typeface="Aharoni" pitchFamily="2" charset="-79"/>
              </a:rPr>
              <a:t>Olla Revolvedora Portátil .50 m3 </a:t>
            </a:r>
            <a:endParaRPr lang="es-MX" sz="3000" dirty="0">
              <a:latin typeface="Arial Black" pitchFamily="34" charset="0"/>
              <a:cs typeface="Aharoni" pitchFamily="2" charset="-79"/>
            </a:endParaRPr>
          </a:p>
        </p:txBody>
      </p:sp>
      <p:sp>
        <p:nvSpPr>
          <p:cNvPr id="2" name="Rectangle 1"/>
          <p:cNvSpPr>
            <a:spLocks noChangeArrowheads="1"/>
          </p:cNvSpPr>
          <p:nvPr/>
        </p:nvSpPr>
        <p:spPr bwMode="auto">
          <a:xfrm>
            <a:off x="527031" y="1619672"/>
            <a:ext cx="5854297" cy="498598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algn="ctr" fontAlgn="base">
              <a:spcBef>
                <a:spcPct val="0"/>
              </a:spcBef>
              <a:spcAft>
                <a:spcPct val="0"/>
              </a:spcAft>
            </a:pPr>
            <a:r>
              <a:rPr lang="es-ES" dirty="0"/>
              <a:t>Sistema de carga  </a:t>
            </a:r>
            <a:endParaRPr lang="es-ES" dirty="0" smtClean="0"/>
          </a:p>
          <a:p>
            <a:pPr lvl="0" algn="ctr" fontAlgn="base">
              <a:spcBef>
                <a:spcPct val="0"/>
              </a:spcBef>
              <a:spcAft>
                <a:spcPct val="0"/>
              </a:spcAft>
            </a:pPr>
            <a:r>
              <a:rPr lang="es-ES" dirty="0" smtClean="0"/>
              <a:t>El </a:t>
            </a:r>
            <a:r>
              <a:rPr lang="es-ES" dirty="0"/>
              <a:t>sistema de carga consiste en la tolva de carga, el asiento de soporte y el cilindro hidráulico (Figura 2)  El proceso de carga es como los siguientes pasos: Cargar el material en la tolva, luego empujar la palanca de operación de la válvula hidráulica hacia adelante, el cilindro hidráulico es controlado por la válvula, levantará la tolva. Si el manejar para ser liberado, la tolva se detendrá en movimiento, cuando la tolva en la parte superior, se detendrá automáticamente. Empuje la manija hacia atrás; la tolva estará cayendo abajo</a:t>
            </a:r>
            <a:r>
              <a:rPr lang="es-ES" dirty="0" smtClean="0"/>
              <a:t>.</a:t>
            </a:r>
          </a:p>
          <a:p>
            <a:pPr lvl="0" algn="ctr" fontAlgn="base">
              <a:spcBef>
                <a:spcPct val="0"/>
              </a:spcBef>
              <a:spcAft>
                <a:spcPct val="0"/>
              </a:spcAft>
            </a:pPr>
            <a:endParaRPr kumimoji="0" lang="es-ES" b="0" i="0" u="none" strike="noStrike" cap="none" normalizeH="0" baseline="0" dirty="0">
              <a:ln>
                <a:noFill/>
              </a:ln>
              <a:solidFill>
                <a:schemeClr val="tx1"/>
              </a:solidFill>
              <a:effectLst/>
              <a:latin typeface="Arial" pitchFamily="34" charset="0"/>
              <a:cs typeface="Arial" pitchFamily="34" charset="0"/>
            </a:endParaRPr>
          </a:p>
          <a:p>
            <a:pPr lvl="0" algn="ctr" fontAlgn="base">
              <a:spcBef>
                <a:spcPct val="0"/>
              </a:spcBef>
              <a:spcAft>
                <a:spcPct val="0"/>
              </a:spcAft>
            </a:pPr>
            <a:r>
              <a:rPr lang="es-ES" dirty="0"/>
              <a:t>Fig.2 sistema de carga 1. Tolva de carga 2 Asiento del cilindro superior. 3 Cilindro hidráulico 4. Asiento bajo del cilindro 3.2. Sistema hidráulico El sistema hidráulico consta de filtro de aceite, bomba de engranajes, válvula hidráulica, manómetro y cilindro hidráulico. (</a:t>
            </a:r>
            <a:r>
              <a:rPr lang="es-ES" dirty="0" err="1"/>
              <a:t>Fig</a:t>
            </a:r>
            <a:r>
              <a:rPr lang="es-ES" dirty="0"/>
              <a:t> 3</a:t>
            </a:r>
            <a:r>
              <a:rPr lang="es-ES" dirty="0" smtClean="0"/>
              <a:t>)</a:t>
            </a:r>
          </a:p>
          <a:p>
            <a:pPr lvl="0" algn="ctr" fontAlgn="base">
              <a:spcBef>
                <a:spcPct val="0"/>
              </a:spcBef>
              <a:spcAft>
                <a:spcPct val="0"/>
              </a:spcAft>
            </a:pPr>
            <a:endParaRPr kumimoji="0" lang="es-ES" b="0" i="0" u="none" strike="noStrike" cap="none" normalizeH="0" baseline="0" dirty="0">
              <a:ln>
                <a:noFill/>
              </a:ln>
              <a:solidFill>
                <a:schemeClr val="tx1"/>
              </a:solidFill>
              <a:effectLst/>
              <a:latin typeface="Arial" pitchFamily="34" charset="0"/>
              <a:cs typeface="Arial" pitchFamily="34" charset="0"/>
            </a:endParaRPr>
          </a:p>
          <a:p>
            <a:pPr lvl="0" algn="ctr" fontAlgn="base">
              <a:spcBef>
                <a:spcPct val="0"/>
              </a:spcBef>
              <a:spcAft>
                <a:spcPct val="0"/>
              </a:spcAft>
            </a:pPr>
            <a:endParaRPr kumimoji="0" lang="es-ES"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827354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5223" y="246025"/>
            <a:ext cx="1199503" cy="704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CuadroTexto"/>
          <p:cNvSpPr txBox="1"/>
          <p:nvPr/>
        </p:nvSpPr>
        <p:spPr>
          <a:xfrm>
            <a:off x="260648" y="246025"/>
            <a:ext cx="5256584" cy="1015663"/>
          </a:xfrm>
          <a:prstGeom prst="rect">
            <a:avLst/>
          </a:prstGeom>
          <a:noFill/>
        </p:spPr>
        <p:txBody>
          <a:bodyPr wrap="square" rtlCol="0">
            <a:spAutoFit/>
          </a:bodyPr>
          <a:lstStyle/>
          <a:p>
            <a:r>
              <a:rPr lang="es-MX" sz="3000" dirty="0" smtClean="0">
                <a:latin typeface="Arial Black" pitchFamily="34" charset="0"/>
                <a:cs typeface="Aharoni" pitchFamily="2" charset="-79"/>
              </a:rPr>
              <a:t>Olla Revolvedora Portátil .50 m3 </a:t>
            </a:r>
            <a:endParaRPr lang="es-MX" sz="3000" dirty="0">
              <a:latin typeface="Arial Black" pitchFamily="34" charset="0"/>
              <a:cs typeface="Aharoni" pitchFamily="2" charset="-79"/>
            </a:endParaRPr>
          </a:p>
        </p:txBody>
      </p:sp>
      <p:sp>
        <p:nvSpPr>
          <p:cNvPr id="2" name="Rectangle 1"/>
          <p:cNvSpPr>
            <a:spLocks noChangeArrowheads="1"/>
          </p:cNvSpPr>
          <p:nvPr/>
        </p:nvSpPr>
        <p:spPr bwMode="auto">
          <a:xfrm>
            <a:off x="548680" y="1421575"/>
            <a:ext cx="5854297" cy="664797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algn="ctr" fontAlgn="base">
              <a:spcBef>
                <a:spcPct val="0"/>
              </a:spcBef>
              <a:spcAft>
                <a:spcPct val="0"/>
              </a:spcAft>
            </a:pPr>
            <a:endParaRPr kumimoji="0" lang="es-ES" b="0" i="0" u="none" strike="noStrike" cap="none" normalizeH="0" baseline="0" dirty="0">
              <a:ln>
                <a:noFill/>
              </a:ln>
              <a:solidFill>
                <a:schemeClr val="tx1"/>
              </a:solidFill>
              <a:effectLst/>
              <a:latin typeface="Arial" pitchFamily="34" charset="0"/>
              <a:cs typeface="Arial" pitchFamily="34" charset="0"/>
            </a:endParaRPr>
          </a:p>
          <a:p>
            <a:pPr lvl="0" algn="ctr" fontAlgn="base">
              <a:spcBef>
                <a:spcPct val="0"/>
              </a:spcBef>
              <a:spcAft>
                <a:spcPct val="0"/>
              </a:spcAft>
            </a:pPr>
            <a:r>
              <a:rPr lang="es-MX" dirty="0" err="1"/>
              <a:t>Hydraulic</a:t>
            </a:r>
            <a:r>
              <a:rPr lang="es-MX" dirty="0"/>
              <a:t> </a:t>
            </a:r>
            <a:r>
              <a:rPr lang="es-MX" dirty="0" err="1"/>
              <a:t>system</a:t>
            </a:r>
            <a:r>
              <a:rPr lang="es-MX" dirty="0"/>
              <a:t> </a:t>
            </a:r>
            <a:r>
              <a:rPr lang="es-MX" dirty="0" err="1"/>
              <a:t>part</a:t>
            </a:r>
            <a:r>
              <a:rPr lang="es-MX" dirty="0"/>
              <a:t> </a:t>
            </a:r>
            <a:r>
              <a:rPr lang="es-MX" dirty="0" err="1"/>
              <a:t>list</a:t>
            </a:r>
            <a:r>
              <a:rPr lang="es-MX" dirty="0"/>
              <a:t> </a:t>
            </a:r>
            <a:r>
              <a:rPr lang="es-MX" dirty="0" err="1"/>
              <a:t>Parts</a:t>
            </a:r>
            <a:r>
              <a:rPr lang="es-MX" dirty="0"/>
              <a:t> No. </a:t>
            </a:r>
            <a:endParaRPr lang="es-MX" dirty="0" smtClean="0"/>
          </a:p>
          <a:p>
            <a:pPr lvl="0" algn="ctr" fontAlgn="base">
              <a:spcBef>
                <a:spcPct val="0"/>
              </a:spcBef>
              <a:spcAft>
                <a:spcPct val="0"/>
              </a:spcAft>
            </a:pPr>
            <a:r>
              <a:rPr lang="es-MX" dirty="0" err="1" smtClean="0"/>
              <a:t>Descriptions</a:t>
            </a:r>
            <a:r>
              <a:rPr lang="es-MX" dirty="0" smtClean="0"/>
              <a:t> </a:t>
            </a:r>
            <a:r>
              <a:rPr lang="es-MX" dirty="0" err="1"/>
              <a:t>Quantity</a:t>
            </a:r>
            <a:r>
              <a:rPr lang="es-MX" dirty="0"/>
              <a:t>. CB-F16 </a:t>
            </a:r>
            <a:r>
              <a:rPr lang="es-MX" dirty="0" err="1"/>
              <a:t>Gear</a:t>
            </a:r>
            <a:r>
              <a:rPr lang="es-MX" dirty="0"/>
              <a:t> </a:t>
            </a:r>
            <a:r>
              <a:rPr lang="es-MX" dirty="0" err="1"/>
              <a:t>pump</a:t>
            </a:r>
            <a:r>
              <a:rPr lang="es-MX" dirty="0"/>
              <a:t> </a:t>
            </a:r>
            <a:endParaRPr lang="es-MX" dirty="0" smtClean="0"/>
          </a:p>
          <a:p>
            <a:pPr lvl="0" algn="ctr" fontAlgn="base">
              <a:spcBef>
                <a:spcPct val="0"/>
              </a:spcBef>
              <a:spcAft>
                <a:spcPct val="0"/>
              </a:spcAft>
            </a:pPr>
            <a:r>
              <a:rPr lang="es-MX" dirty="0" smtClean="0"/>
              <a:t>1 </a:t>
            </a:r>
            <a:r>
              <a:rPr lang="es-MX" dirty="0"/>
              <a:t>HSG90/50-G700 </a:t>
            </a:r>
            <a:r>
              <a:rPr lang="es-MX" dirty="0" err="1"/>
              <a:t>Hydraulic</a:t>
            </a:r>
            <a:r>
              <a:rPr lang="es-MX" dirty="0"/>
              <a:t> </a:t>
            </a:r>
            <a:r>
              <a:rPr lang="es-MX" dirty="0" err="1"/>
              <a:t>cylinder</a:t>
            </a:r>
            <a:r>
              <a:rPr lang="es-MX" dirty="0"/>
              <a:t> </a:t>
            </a:r>
            <a:endParaRPr lang="es-MX" dirty="0" smtClean="0"/>
          </a:p>
          <a:p>
            <a:pPr lvl="0" algn="ctr" fontAlgn="base">
              <a:spcBef>
                <a:spcPct val="0"/>
              </a:spcBef>
              <a:spcAft>
                <a:spcPct val="0"/>
              </a:spcAft>
            </a:pPr>
            <a:r>
              <a:rPr lang="es-MX" dirty="0" smtClean="0"/>
              <a:t>1 </a:t>
            </a:r>
            <a:r>
              <a:rPr lang="es-MX" dirty="0"/>
              <a:t>WU-100 </a:t>
            </a:r>
            <a:r>
              <a:rPr lang="es-MX" dirty="0" err="1"/>
              <a:t>Oil</a:t>
            </a:r>
            <a:r>
              <a:rPr lang="es-MX" dirty="0"/>
              <a:t> </a:t>
            </a:r>
            <a:r>
              <a:rPr lang="es-MX" dirty="0" err="1"/>
              <a:t>filter</a:t>
            </a:r>
            <a:r>
              <a:rPr lang="es-MX" dirty="0"/>
              <a:t> 1 EF2-32 Air </a:t>
            </a:r>
            <a:r>
              <a:rPr lang="es-MX" dirty="0" err="1"/>
              <a:t>filter</a:t>
            </a:r>
            <a:r>
              <a:rPr lang="es-MX" dirty="0"/>
              <a:t> </a:t>
            </a:r>
            <a:endParaRPr lang="es-MX" dirty="0" smtClean="0"/>
          </a:p>
          <a:p>
            <a:pPr lvl="0" algn="ctr" fontAlgn="base">
              <a:spcBef>
                <a:spcPct val="0"/>
              </a:spcBef>
              <a:spcAft>
                <a:spcPct val="0"/>
              </a:spcAft>
            </a:pPr>
            <a:r>
              <a:rPr lang="es-MX" dirty="0" smtClean="0"/>
              <a:t>1 </a:t>
            </a:r>
            <a:r>
              <a:rPr lang="es-MX" dirty="0"/>
              <a:t>YN-60 </a:t>
            </a:r>
            <a:r>
              <a:rPr lang="es-MX" dirty="0" err="1"/>
              <a:t>Pressure</a:t>
            </a:r>
            <a:r>
              <a:rPr lang="es-MX" dirty="0"/>
              <a:t> gauge </a:t>
            </a:r>
            <a:endParaRPr lang="es-MX" dirty="0" smtClean="0"/>
          </a:p>
          <a:p>
            <a:pPr lvl="0" algn="ctr" fontAlgn="base">
              <a:spcBef>
                <a:spcPct val="0"/>
              </a:spcBef>
              <a:spcAft>
                <a:spcPct val="0"/>
              </a:spcAft>
            </a:pPr>
            <a:r>
              <a:rPr lang="es-MX" dirty="0" smtClean="0"/>
              <a:t>1 </a:t>
            </a:r>
            <a:r>
              <a:rPr lang="es-MX" dirty="0"/>
              <a:t>YWZ-150 </a:t>
            </a:r>
            <a:r>
              <a:rPr lang="es-MX" dirty="0" err="1"/>
              <a:t>Level</a:t>
            </a:r>
            <a:r>
              <a:rPr lang="es-MX" dirty="0"/>
              <a:t> gauge </a:t>
            </a:r>
            <a:endParaRPr lang="es-MX" dirty="0" smtClean="0"/>
          </a:p>
          <a:p>
            <a:pPr lvl="0" algn="ctr" fontAlgn="base">
              <a:spcBef>
                <a:spcPct val="0"/>
              </a:spcBef>
              <a:spcAft>
                <a:spcPct val="0"/>
              </a:spcAft>
            </a:pPr>
            <a:r>
              <a:rPr lang="es-MX" dirty="0" smtClean="0"/>
              <a:t>1 </a:t>
            </a:r>
            <a:r>
              <a:rPr lang="es-MX" dirty="0"/>
              <a:t>34SM-L10H-T M-</a:t>
            </a:r>
            <a:r>
              <a:rPr lang="es-MX" dirty="0" err="1"/>
              <a:t>combination</a:t>
            </a:r>
            <a:r>
              <a:rPr lang="es-MX" dirty="0"/>
              <a:t> </a:t>
            </a:r>
            <a:r>
              <a:rPr lang="es-MX" dirty="0" err="1"/>
              <a:t>valve</a:t>
            </a:r>
            <a:r>
              <a:rPr lang="es-MX" dirty="0"/>
              <a:t> </a:t>
            </a:r>
            <a:endParaRPr lang="es-MX" dirty="0" smtClean="0"/>
          </a:p>
          <a:p>
            <a:pPr lvl="0" algn="ctr" fontAlgn="base">
              <a:spcBef>
                <a:spcPct val="0"/>
              </a:spcBef>
              <a:spcAft>
                <a:spcPct val="0"/>
              </a:spcAft>
            </a:pPr>
            <a:r>
              <a:rPr lang="es-MX" dirty="0" smtClean="0"/>
              <a:t>1 </a:t>
            </a:r>
            <a:r>
              <a:rPr lang="es-MX" dirty="0"/>
              <a:t>22-18-insert joint-2600 </a:t>
            </a:r>
            <a:r>
              <a:rPr lang="es-MX" dirty="0" err="1"/>
              <a:t>Outlet</a:t>
            </a:r>
            <a:r>
              <a:rPr lang="es-MX" dirty="0"/>
              <a:t> </a:t>
            </a:r>
            <a:r>
              <a:rPr lang="es-MX" dirty="0" err="1"/>
              <a:t>high-pressure</a:t>
            </a:r>
            <a:r>
              <a:rPr lang="es-MX" dirty="0"/>
              <a:t> </a:t>
            </a:r>
            <a:r>
              <a:rPr lang="es-MX" dirty="0" err="1"/>
              <a:t>oil</a:t>
            </a:r>
            <a:r>
              <a:rPr lang="es-MX" dirty="0"/>
              <a:t> pipe </a:t>
            </a:r>
            <a:endParaRPr lang="es-MX" dirty="0" smtClean="0"/>
          </a:p>
          <a:p>
            <a:pPr lvl="0" algn="ctr" fontAlgn="base">
              <a:spcBef>
                <a:spcPct val="0"/>
              </a:spcBef>
              <a:spcAft>
                <a:spcPct val="0"/>
              </a:spcAft>
            </a:pPr>
            <a:r>
              <a:rPr lang="es-MX" dirty="0" smtClean="0"/>
              <a:t>1 </a:t>
            </a:r>
            <a:r>
              <a:rPr lang="es-MX" dirty="0"/>
              <a:t>22-18-insert joint-1850 </a:t>
            </a:r>
            <a:r>
              <a:rPr lang="es-MX" dirty="0" err="1"/>
              <a:t>Return</a:t>
            </a:r>
            <a:r>
              <a:rPr lang="es-MX" dirty="0"/>
              <a:t> </a:t>
            </a:r>
            <a:r>
              <a:rPr lang="es-MX" dirty="0" err="1"/>
              <a:t>high-pressure</a:t>
            </a:r>
            <a:r>
              <a:rPr lang="es-MX" dirty="0"/>
              <a:t> </a:t>
            </a:r>
            <a:r>
              <a:rPr lang="es-MX" dirty="0" err="1"/>
              <a:t>oil</a:t>
            </a:r>
            <a:r>
              <a:rPr lang="es-MX" dirty="0"/>
              <a:t> pipe </a:t>
            </a:r>
            <a:endParaRPr lang="es-MX" dirty="0" smtClean="0"/>
          </a:p>
          <a:p>
            <a:pPr lvl="0" algn="ctr" fontAlgn="base">
              <a:spcBef>
                <a:spcPct val="0"/>
              </a:spcBef>
              <a:spcAft>
                <a:spcPct val="0"/>
              </a:spcAft>
            </a:pPr>
            <a:r>
              <a:rPr lang="es-MX" dirty="0" smtClean="0"/>
              <a:t>1 </a:t>
            </a:r>
            <a:r>
              <a:rPr lang="es-MX" dirty="0"/>
              <a:t>18-18 Banjo </a:t>
            </a:r>
            <a:r>
              <a:rPr lang="es-MX" dirty="0" err="1"/>
              <a:t>joint</a:t>
            </a:r>
            <a:r>
              <a:rPr lang="es-MX" dirty="0"/>
              <a:t>–</a:t>
            </a:r>
            <a:r>
              <a:rPr lang="es-MX" dirty="0" err="1"/>
              <a:t>insert</a:t>
            </a:r>
            <a:r>
              <a:rPr lang="es-MX" dirty="0"/>
              <a:t> </a:t>
            </a:r>
            <a:r>
              <a:rPr lang="es-MX" dirty="0" err="1"/>
              <a:t>joint</a:t>
            </a:r>
            <a:r>
              <a:rPr lang="es-MX" dirty="0"/>
              <a:t>- 260 </a:t>
            </a:r>
            <a:r>
              <a:rPr lang="es-MX" dirty="0" err="1"/>
              <a:t>high-pressure</a:t>
            </a:r>
            <a:r>
              <a:rPr lang="es-MX" dirty="0"/>
              <a:t> pipe </a:t>
            </a:r>
            <a:r>
              <a:rPr lang="es-MX" dirty="0" err="1"/>
              <a:t>for</a:t>
            </a:r>
            <a:r>
              <a:rPr lang="es-MX" dirty="0"/>
              <a:t> </a:t>
            </a:r>
            <a:r>
              <a:rPr lang="es-MX" dirty="0" err="1"/>
              <a:t>oil</a:t>
            </a:r>
            <a:r>
              <a:rPr lang="es-MX" dirty="0"/>
              <a:t> </a:t>
            </a:r>
            <a:r>
              <a:rPr lang="es-MX" dirty="0" err="1"/>
              <a:t>pump</a:t>
            </a:r>
            <a:r>
              <a:rPr lang="es-MX" dirty="0"/>
              <a:t> </a:t>
            </a:r>
            <a:endParaRPr lang="es-MX" dirty="0" smtClean="0"/>
          </a:p>
          <a:p>
            <a:pPr lvl="0" algn="ctr" fontAlgn="base">
              <a:spcBef>
                <a:spcPct val="0"/>
              </a:spcBef>
              <a:spcAft>
                <a:spcPct val="0"/>
              </a:spcAft>
            </a:pPr>
            <a:r>
              <a:rPr lang="es-MX" dirty="0" smtClean="0"/>
              <a:t>1 </a:t>
            </a:r>
            <a:r>
              <a:rPr lang="es-MX" dirty="0"/>
              <a:t>Banjo </a:t>
            </a:r>
            <a:r>
              <a:rPr lang="es-MX" dirty="0" err="1"/>
              <a:t>bolt</a:t>
            </a:r>
            <a:r>
              <a:rPr lang="es-MX" dirty="0"/>
              <a:t> M22*1.5*40 1 Banjo </a:t>
            </a:r>
            <a:r>
              <a:rPr lang="es-MX" dirty="0" err="1"/>
              <a:t>bolt</a:t>
            </a:r>
            <a:r>
              <a:rPr lang="es-MX" dirty="0"/>
              <a:t> M22*1.5*35 4 Banjo </a:t>
            </a:r>
            <a:r>
              <a:rPr lang="es-MX" dirty="0" err="1"/>
              <a:t>bolt</a:t>
            </a:r>
            <a:r>
              <a:rPr lang="es-MX" dirty="0"/>
              <a:t> M18*1.5*35 1 Banjo </a:t>
            </a:r>
            <a:r>
              <a:rPr lang="es-MX" dirty="0" err="1"/>
              <a:t>bolt</a:t>
            </a:r>
            <a:r>
              <a:rPr lang="es-MX" dirty="0"/>
              <a:t> G3/8*35 4 Banjo M10*25 </a:t>
            </a:r>
            <a:r>
              <a:rPr lang="es-MX" dirty="0" smtClean="0"/>
              <a:t>1</a:t>
            </a:r>
          </a:p>
          <a:p>
            <a:pPr lvl="0" algn="ctr" fontAlgn="base">
              <a:spcBef>
                <a:spcPct val="0"/>
              </a:spcBef>
              <a:spcAft>
                <a:spcPct val="0"/>
              </a:spcAft>
            </a:pPr>
            <a:endParaRPr kumimoji="0" lang="es-MX" b="0" i="0" u="none" strike="noStrike" cap="none" normalizeH="0" baseline="0" dirty="0">
              <a:ln>
                <a:noFill/>
              </a:ln>
              <a:solidFill>
                <a:schemeClr val="tx1"/>
              </a:solidFill>
              <a:effectLst/>
              <a:latin typeface="Arial" pitchFamily="34" charset="0"/>
              <a:cs typeface="Arial" pitchFamily="34" charset="0"/>
            </a:endParaRPr>
          </a:p>
          <a:p>
            <a:pPr lvl="0" algn="ctr" fontAlgn="base">
              <a:spcBef>
                <a:spcPct val="0"/>
              </a:spcBef>
              <a:spcAft>
                <a:spcPct val="0"/>
              </a:spcAft>
            </a:pPr>
            <a:r>
              <a:rPr lang="es-ES" dirty="0"/>
              <a:t>Fig.4 VISTA DEL TAMBOR DE MEZCLA 1. </a:t>
            </a:r>
            <a:endParaRPr lang="es-ES" dirty="0" smtClean="0"/>
          </a:p>
          <a:p>
            <a:pPr lvl="0" algn="ctr" fontAlgn="base">
              <a:spcBef>
                <a:spcPct val="0"/>
              </a:spcBef>
              <a:spcAft>
                <a:spcPct val="0"/>
              </a:spcAft>
            </a:pPr>
            <a:r>
              <a:rPr lang="es-ES" dirty="0" smtClean="0"/>
              <a:t>Descarga </a:t>
            </a:r>
            <a:r>
              <a:rPr lang="es-ES" dirty="0"/>
              <a:t>de la cuchilla 2. Cono de descarga 3. Cuchilla inferior 4. Carril rodante 5. Cuchilla más alta 6. Tambor 7. Engranaje abierto 8. Cono de carga </a:t>
            </a:r>
            <a:endParaRPr lang="es-ES" dirty="0" smtClean="0"/>
          </a:p>
          <a:p>
            <a:pPr lvl="0" algn="ctr" fontAlgn="base">
              <a:spcBef>
                <a:spcPct val="0"/>
              </a:spcBef>
              <a:spcAft>
                <a:spcPct val="0"/>
              </a:spcAft>
            </a:pPr>
            <a:endParaRPr lang="es-ES" dirty="0"/>
          </a:p>
          <a:p>
            <a:pPr lvl="0" algn="ctr" fontAlgn="base">
              <a:spcBef>
                <a:spcPct val="0"/>
              </a:spcBef>
              <a:spcAft>
                <a:spcPct val="0"/>
              </a:spcAft>
            </a:pPr>
            <a:r>
              <a:rPr lang="es-ES" dirty="0" smtClean="0"/>
              <a:t>El </a:t>
            </a:r>
            <a:r>
              <a:rPr lang="es-ES" dirty="0"/>
              <a:t>sistema de mezcla consiste en el tambor de mezcla, rodillo de soporte, cuchillas, etc.  Como se muestra en la figura 4, el tambor de mezclado es una de las partes de trabajo del mezclador; </a:t>
            </a:r>
            <a:endParaRPr kumimoji="0" lang="es-ES"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379333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5223" y="246025"/>
            <a:ext cx="1199503" cy="704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CuadroTexto"/>
          <p:cNvSpPr txBox="1"/>
          <p:nvPr/>
        </p:nvSpPr>
        <p:spPr>
          <a:xfrm>
            <a:off x="260648" y="246025"/>
            <a:ext cx="5256584" cy="1015663"/>
          </a:xfrm>
          <a:prstGeom prst="rect">
            <a:avLst/>
          </a:prstGeom>
          <a:noFill/>
        </p:spPr>
        <p:txBody>
          <a:bodyPr wrap="square" rtlCol="0">
            <a:spAutoFit/>
          </a:bodyPr>
          <a:lstStyle/>
          <a:p>
            <a:r>
              <a:rPr lang="es-MX" sz="3000" dirty="0" smtClean="0">
                <a:latin typeface="Arial Black" pitchFamily="34" charset="0"/>
                <a:cs typeface="Aharoni" pitchFamily="2" charset="-79"/>
              </a:rPr>
              <a:t>Olla Revolvedora Portátil .50 m3 </a:t>
            </a:r>
            <a:endParaRPr lang="es-MX" sz="3000" dirty="0">
              <a:latin typeface="Arial Black" pitchFamily="34" charset="0"/>
              <a:cs typeface="Aharoni" pitchFamily="2" charset="-79"/>
            </a:endParaRPr>
          </a:p>
        </p:txBody>
      </p:sp>
      <p:sp>
        <p:nvSpPr>
          <p:cNvPr id="2" name="Rectangle 1"/>
          <p:cNvSpPr>
            <a:spLocks noChangeArrowheads="1"/>
          </p:cNvSpPr>
          <p:nvPr/>
        </p:nvSpPr>
        <p:spPr bwMode="auto">
          <a:xfrm>
            <a:off x="476671" y="1475656"/>
            <a:ext cx="5854297" cy="664797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algn="ctr" fontAlgn="base">
              <a:spcBef>
                <a:spcPct val="0"/>
              </a:spcBef>
              <a:spcAft>
                <a:spcPct val="0"/>
              </a:spcAft>
            </a:pPr>
            <a:r>
              <a:rPr lang="es-ES" dirty="0" smtClean="0"/>
              <a:t>Está </a:t>
            </a:r>
            <a:r>
              <a:rPr lang="es-ES" dirty="0"/>
              <a:t>dentro  6 la forma de doble cono. Dos pares de cuchillas altas y bajas para mezclar están soldadas en el cuerpo del tambor Se cruzan en ángulo con el eje del tambor de mezclado. Mientras que la el tambor está girando, las materias primas no solo se mueven hacia arriba y hacia abajo, sino que también se deslizan axialmente a lo largo de las cuchillas</a:t>
            </a:r>
            <a:r>
              <a:rPr lang="es-ES" dirty="0" smtClean="0"/>
              <a:t>.</a:t>
            </a:r>
          </a:p>
          <a:p>
            <a:pPr lvl="0" algn="ctr" fontAlgn="base">
              <a:spcBef>
                <a:spcPct val="0"/>
              </a:spcBef>
              <a:spcAft>
                <a:spcPct val="0"/>
              </a:spcAft>
            </a:pPr>
            <a:endParaRPr lang="es-ES" dirty="0"/>
          </a:p>
          <a:p>
            <a:pPr lvl="0" algn="ctr" fontAlgn="base">
              <a:spcBef>
                <a:spcPct val="0"/>
              </a:spcBef>
              <a:spcAft>
                <a:spcPct val="0"/>
              </a:spcAft>
            </a:pPr>
            <a:r>
              <a:rPr lang="es-ES" dirty="0" smtClean="0"/>
              <a:t> </a:t>
            </a:r>
            <a:r>
              <a:rPr lang="es-ES" dirty="0"/>
              <a:t>Por lo tanto, el movimiento de mezcla es más fuerte. Tomará 35 ~ 45 segundos para terminar una mezcla de mezcla.  Un par de cuchillas de descarga se suelda en el cono de descarga del tambor de mezcla</a:t>
            </a:r>
            <a:r>
              <a:rPr lang="es-ES" dirty="0" smtClean="0"/>
              <a:t>.</a:t>
            </a:r>
          </a:p>
          <a:p>
            <a:pPr lvl="0" algn="ctr" fontAlgn="base">
              <a:spcBef>
                <a:spcPct val="0"/>
              </a:spcBef>
              <a:spcAft>
                <a:spcPct val="0"/>
              </a:spcAft>
            </a:pPr>
            <a:endParaRPr lang="es-ES" dirty="0"/>
          </a:p>
          <a:p>
            <a:pPr lvl="0" algn="ctr" fontAlgn="base">
              <a:spcBef>
                <a:spcPct val="0"/>
              </a:spcBef>
              <a:spcAft>
                <a:spcPct val="0"/>
              </a:spcAft>
            </a:pPr>
            <a:r>
              <a:rPr lang="es-ES" dirty="0" smtClean="0"/>
              <a:t> </a:t>
            </a:r>
            <a:r>
              <a:rPr lang="es-ES" dirty="0"/>
              <a:t>Después del acabado de la mezcla, la dirección de rotación del tambor puede cambiarse controlando el mango del conjunto embrague-caja de engranajes; el concreto se descarga a lo largo de la descargando cuchillas a través de las cuchillas bajas.  </a:t>
            </a:r>
            <a:endParaRPr lang="es-ES" dirty="0" smtClean="0"/>
          </a:p>
          <a:p>
            <a:pPr lvl="0" algn="ctr" fontAlgn="base">
              <a:spcBef>
                <a:spcPct val="0"/>
              </a:spcBef>
              <a:spcAft>
                <a:spcPct val="0"/>
              </a:spcAft>
            </a:pPr>
            <a:endParaRPr lang="es-ES" dirty="0"/>
          </a:p>
          <a:p>
            <a:pPr lvl="0" algn="ctr" fontAlgn="base">
              <a:spcBef>
                <a:spcPct val="0"/>
              </a:spcBef>
              <a:spcAft>
                <a:spcPct val="0"/>
              </a:spcAft>
            </a:pPr>
            <a:r>
              <a:rPr lang="es-ES" dirty="0" smtClean="0"/>
              <a:t>El </a:t>
            </a:r>
            <a:r>
              <a:rPr lang="es-ES" dirty="0"/>
              <a:t>tambor de mezclado está soportado sobre cuatro rodillos de soporte. </a:t>
            </a:r>
            <a:endParaRPr lang="es-ES" dirty="0" smtClean="0"/>
          </a:p>
          <a:p>
            <a:pPr lvl="0" algn="ctr" fontAlgn="base">
              <a:spcBef>
                <a:spcPct val="0"/>
              </a:spcBef>
              <a:spcAft>
                <a:spcPct val="0"/>
              </a:spcAft>
            </a:pPr>
            <a:endParaRPr lang="es-ES" dirty="0"/>
          </a:p>
          <a:p>
            <a:pPr lvl="0" algn="ctr" fontAlgn="base">
              <a:spcBef>
                <a:spcPct val="0"/>
              </a:spcBef>
              <a:spcAft>
                <a:spcPct val="0"/>
              </a:spcAft>
            </a:pPr>
            <a:r>
              <a:rPr lang="es-ES" dirty="0" smtClean="0"/>
              <a:t>Este </a:t>
            </a:r>
            <a:r>
              <a:rPr lang="es-ES" dirty="0"/>
              <a:t>tambor de mezcla está accionado por engranaje de anillo, por lo que es confiable para servir en climas nublados y lluviosos.</a:t>
            </a:r>
            <a:endParaRPr kumimoji="0" lang="es-ES"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942001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5223" y="246025"/>
            <a:ext cx="1199503" cy="704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CuadroTexto"/>
          <p:cNvSpPr txBox="1"/>
          <p:nvPr/>
        </p:nvSpPr>
        <p:spPr>
          <a:xfrm>
            <a:off x="260648" y="246025"/>
            <a:ext cx="5256584" cy="1015663"/>
          </a:xfrm>
          <a:prstGeom prst="rect">
            <a:avLst/>
          </a:prstGeom>
          <a:noFill/>
        </p:spPr>
        <p:txBody>
          <a:bodyPr wrap="square" rtlCol="0">
            <a:spAutoFit/>
          </a:bodyPr>
          <a:lstStyle/>
          <a:p>
            <a:r>
              <a:rPr lang="es-MX" sz="3000" dirty="0" smtClean="0">
                <a:latin typeface="Arial Black" pitchFamily="34" charset="0"/>
                <a:cs typeface="Aharoni" pitchFamily="2" charset="-79"/>
              </a:rPr>
              <a:t>Olla Revolvedora Portátil .50 m3 </a:t>
            </a:r>
            <a:endParaRPr lang="es-MX" sz="3000" dirty="0">
              <a:latin typeface="Arial Black" pitchFamily="34" charset="0"/>
              <a:cs typeface="Aharoni" pitchFamily="2" charset="-79"/>
            </a:endParaRPr>
          </a:p>
        </p:txBody>
      </p:sp>
      <p:sp>
        <p:nvSpPr>
          <p:cNvPr id="2" name="Rectangle 1"/>
          <p:cNvSpPr>
            <a:spLocks noChangeArrowheads="1"/>
          </p:cNvSpPr>
          <p:nvPr/>
        </p:nvSpPr>
        <p:spPr bwMode="auto">
          <a:xfrm>
            <a:off x="450974" y="1293373"/>
            <a:ext cx="5854297" cy="689419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algn="ctr" fontAlgn="base">
              <a:spcBef>
                <a:spcPct val="0"/>
              </a:spcBef>
              <a:spcAft>
                <a:spcPct val="0"/>
              </a:spcAft>
            </a:pPr>
            <a:r>
              <a:rPr lang="es-ES" sz="1600" dirty="0"/>
              <a:t>3.4 Sistema de transmisión La placa de goma es el acoplamiento flexible entre el volante del motor y el brida del embrague-caja de cambios, por lo que puede transferir la potencia a la caja de cambios del embrague, que puede cambiar la dirección de funcionamiento del eje de salida con la relación de velocidad </a:t>
            </a:r>
            <a:endParaRPr lang="es-ES" sz="1600" dirty="0" smtClean="0"/>
          </a:p>
          <a:p>
            <a:pPr lvl="0" algn="ctr" fontAlgn="base">
              <a:spcBef>
                <a:spcPct val="0"/>
              </a:spcBef>
              <a:spcAft>
                <a:spcPct val="0"/>
              </a:spcAft>
            </a:pPr>
            <a:endParaRPr lang="es-ES" sz="1600" dirty="0" smtClean="0"/>
          </a:p>
          <a:p>
            <a:pPr lvl="0" algn="ctr" fontAlgn="base">
              <a:spcBef>
                <a:spcPct val="0"/>
              </a:spcBef>
              <a:spcAft>
                <a:spcPct val="0"/>
              </a:spcAft>
            </a:pPr>
            <a:r>
              <a:rPr lang="es-ES" sz="1600" dirty="0" smtClean="0"/>
              <a:t>3</a:t>
            </a:r>
            <a:r>
              <a:rPr lang="es-ES" sz="1600" dirty="0"/>
              <a:t>: 1. Piñón fijo en el eje de salida del embrague-caja de cambios, transfiere la potencia a la segunda caja de engranajes a través de la cadena de doble fila, la relación de velocidad de estos dos piñones es 1.33: 1, y la </a:t>
            </a:r>
            <a:r>
              <a:rPr lang="es-ES" sz="1600" dirty="0" err="1"/>
              <a:t>la</a:t>
            </a:r>
            <a:r>
              <a:rPr lang="es-ES" sz="1600" dirty="0"/>
              <a:t> relación de velocidad de la segunda caja de cambios es 6.042: 1, la velocidad de salida de la segunda caja de cambios conduce el engranaje de anillo en el tambor, la relación de velocidad de esta transmisión de potencia final es 5.56: 1. (la relación de velocidad entre el motor y el tambor de mezclado es 134.04: 1). </a:t>
            </a:r>
            <a:endParaRPr lang="es-ES" sz="1600" dirty="0" smtClean="0"/>
          </a:p>
          <a:p>
            <a:pPr lvl="0" algn="ctr" fontAlgn="base">
              <a:spcBef>
                <a:spcPct val="0"/>
              </a:spcBef>
              <a:spcAft>
                <a:spcPct val="0"/>
              </a:spcAft>
            </a:pPr>
            <a:endParaRPr lang="es-ES" sz="1600" dirty="0"/>
          </a:p>
          <a:p>
            <a:pPr lvl="0" algn="ctr" fontAlgn="base">
              <a:spcBef>
                <a:spcPct val="0"/>
              </a:spcBef>
              <a:spcAft>
                <a:spcPct val="0"/>
              </a:spcAft>
            </a:pPr>
            <a:r>
              <a:rPr lang="es-ES" sz="1600" dirty="0" smtClean="0"/>
              <a:t>Hay </a:t>
            </a:r>
            <a:r>
              <a:rPr lang="es-ES" sz="1600" dirty="0"/>
              <a:t>una polea junto con el acoplamiento de goma, fijado en el eje de entrada de embrague-caja de engranajes; transfiere la energía a la unidad de conducción de la bomba hidráulica a través de dos cinturones</a:t>
            </a:r>
            <a:r>
              <a:rPr lang="es-ES" sz="1600" dirty="0" smtClean="0"/>
              <a:t>.</a:t>
            </a:r>
          </a:p>
          <a:p>
            <a:pPr lvl="0" algn="ctr" fontAlgn="base">
              <a:spcBef>
                <a:spcPct val="0"/>
              </a:spcBef>
              <a:spcAft>
                <a:spcPct val="0"/>
              </a:spcAft>
            </a:pPr>
            <a:r>
              <a:rPr lang="es-ES" sz="1600" dirty="0"/>
              <a:t>Fig. 5 Sistema de transmisión </a:t>
            </a:r>
            <a:endParaRPr lang="es-ES" sz="1600" dirty="0" smtClean="0"/>
          </a:p>
          <a:p>
            <a:pPr marL="342900" lvl="0" indent="-342900" algn="ctr" fontAlgn="base">
              <a:spcBef>
                <a:spcPct val="0"/>
              </a:spcBef>
              <a:spcAft>
                <a:spcPct val="0"/>
              </a:spcAft>
              <a:buAutoNum type="arabicPeriod"/>
            </a:pPr>
            <a:r>
              <a:rPr lang="es-ES" sz="1600" dirty="0" smtClean="0"/>
              <a:t>Motor </a:t>
            </a:r>
            <a:r>
              <a:rPr lang="es-ES" sz="1600" dirty="0"/>
              <a:t>diesel 2. Sistema de bomba de engranajes 3. Caja de engranajes de embrague 4. Caja de engranajes 5. Correa en V 6.Chain </a:t>
            </a:r>
            <a:endParaRPr lang="es-ES" sz="1600" dirty="0" smtClean="0"/>
          </a:p>
          <a:p>
            <a:pPr lvl="0" algn="ctr" fontAlgn="base">
              <a:spcBef>
                <a:spcPct val="0"/>
              </a:spcBef>
              <a:spcAft>
                <a:spcPct val="0"/>
              </a:spcAft>
            </a:pPr>
            <a:r>
              <a:rPr lang="es-ES" sz="1600" dirty="0" smtClean="0"/>
              <a:t>3.5</a:t>
            </a:r>
            <a:r>
              <a:rPr lang="es-ES" sz="1600" dirty="0"/>
              <a:t>. El marco El marco está soldado de 16 "de canal de acero y 60 * 160 de acero rectangular, que es montado en 4 neumáticos. Cuatro patas ajustables están montadas y soportan el marco. Durante mezclar, quitar los neumáticos y colocar el mezclador sobre las patas de soporte, o sobre un Fundación. .</a:t>
            </a:r>
            <a:endParaRPr kumimoji="0" lang="es-ES" sz="1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06145401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5727658</TotalTime>
  <Words>2020</Words>
  <Application>Microsoft Office PowerPoint</Application>
  <PresentationFormat>Presentación en pantalla (4:3)</PresentationFormat>
  <Paragraphs>166</Paragraphs>
  <Slides>15</Slides>
  <Notes>0</Notes>
  <HiddenSlides>0</HiddenSlides>
  <MMClips>0</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11</cp:revision>
  <dcterms:created xsi:type="dcterms:W3CDTF">2007-01-01T06:09:45Z</dcterms:created>
  <dcterms:modified xsi:type="dcterms:W3CDTF">2018-03-13T17:31:39Z</dcterms:modified>
</cp:coreProperties>
</file>